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4" r:id="rId3"/>
    <p:sldId id="260" r:id="rId4"/>
    <p:sldId id="261" r:id="rId5"/>
    <p:sldId id="275" r:id="rId6"/>
    <p:sldId id="278" r:id="rId7"/>
    <p:sldId id="276" r:id="rId8"/>
    <p:sldId id="277" r:id="rId9"/>
    <p:sldId id="266" r:id="rId10"/>
    <p:sldId id="264" r:id="rId11"/>
    <p:sldId id="272" r:id="rId12"/>
    <p:sldId id="279" r:id="rId13"/>
    <p:sldId id="280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1686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02.07.2020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Овал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02.07.2020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02.07.2020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02.07.2020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Прямоугольник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02.07.2020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02.07.2020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Содержимое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Содержимое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02.07.2020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Содержимое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Содержимое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Овал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Овал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Заголовок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02.07.2020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02.07.2020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Содержимое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02.07.2020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Прямая соединительная линия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Овал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02.07.2020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02.07.2020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0.png"/><Relationship Id="rId4" Type="http://schemas.openxmlformats.org/officeDocument/2006/relationships/image" Target="../media/image19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2.jpeg"/><Relationship Id="rId5" Type="http://schemas.openxmlformats.org/officeDocument/2006/relationships/image" Target="../media/image20.png"/><Relationship Id="rId4" Type="http://schemas.openxmlformats.org/officeDocument/2006/relationships/image" Target="../media/image21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png"/><Relationship Id="rId4" Type="http://schemas.openxmlformats.org/officeDocument/2006/relationships/image" Target="../media/image12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jpeg"/><Relationship Id="rId4" Type="http://schemas.openxmlformats.org/officeDocument/2006/relationships/image" Target="../media/image1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14348" y="2857496"/>
            <a:ext cx="7715304" cy="3071834"/>
          </a:xfrm>
        </p:spPr>
        <p:txBody>
          <a:bodyPr>
            <a:normAutofit/>
          </a:bodyPr>
          <a:lstStyle/>
          <a:p>
            <a:r>
              <a:rPr lang="ru-RU" sz="3600" dirty="0" smtClean="0">
                <a:solidFill>
                  <a:srgbClr val="FF0000"/>
                </a:solidFill>
              </a:rPr>
              <a:t>ВНИМАНИЮ</a:t>
            </a:r>
          </a:p>
          <a:p>
            <a:r>
              <a:rPr lang="ru-RU" sz="2000" dirty="0" smtClean="0">
                <a:solidFill>
                  <a:srgbClr val="FF0000"/>
                </a:solidFill>
              </a:rPr>
              <a:t>ОРГАНИЗАЦИЙ ТОРГОВЛИ И</a:t>
            </a:r>
          </a:p>
          <a:p>
            <a:r>
              <a:rPr lang="ru-RU" sz="2000" dirty="0" smtClean="0">
                <a:solidFill>
                  <a:srgbClr val="FF0000"/>
                </a:solidFill>
              </a:rPr>
              <a:t>БЫТОВОГО ОБСЛУЖИВАНИЯ</a:t>
            </a:r>
          </a:p>
          <a:p>
            <a:endParaRPr lang="ru-RU" dirty="0" smtClean="0">
              <a:solidFill>
                <a:schemeClr val="accent3">
                  <a:lumMod val="50000"/>
                </a:schemeClr>
              </a:solidFill>
            </a:endParaRPr>
          </a:p>
          <a:p>
            <a:r>
              <a:rPr lang="ru-RU" dirty="0" smtClean="0">
                <a:solidFill>
                  <a:schemeClr val="accent3">
                    <a:lumMod val="50000"/>
                  </a:schemeClr>
                </a:solidFill>
              </a:rPr>
              <a:t/>
            </a:r>
            <a:br>
              <a:rPr lang="ru-RU" dirty="0" smtClean="0">
                <a:solidFill>
                  <a:schemeClr val="accent3">
                    <a:lumMod val="50000"/>
                  </a:schemeClr>
                </a:solidFill>
              </a:rPr>
            </a:br>
            <a:endParaRPr lang="ru-RU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57158" y="285728"/>
            <a:ext cx="8429684" cy="1857388"/>
          </a:xfrm>
        </p:spPr>
        <p:txBody>
          <a:bodyPr>
            <a:normAutofit/>
          </a:bodyPr>
          <a:lstStyle/>
          <a:p>
            <a:r>
              <a:rPr lang="ru-RU" sz="1800" b="1" dirty="0" smtClean="0">
                <a:solidFill>
                  <a:srgbClr val="0F772F"/>
                </a:solidFill>
              </a:rPr>
              <a:t>Министерство антимонопольного регулирования и торговли</a:t>
            </a:r>
            <a:br>
              <a:rPr lang="ru-RU" sz="1800" b="1" dirty="0" smtClean="0">
                <a:solidFill>
                  <a:srgbClr val="0F772F"/>
                </a:solidFill>
              </a:rPr>
            </a:br>
            <a:r>
              <a:rPr lang="ru-RU" sz="1800" b="1" dirty="0" smtClean="0">
                <a:solidFill>
                  <a:srgbClr val="0F772F"/>
                </a:solidFill>
              </a:rPr>
              <a:t>Министерство здравоохранения </a:t>
            </a:r>
            <a:br>
              <a:rPr lang="ru-RU" sz="1800" b="1" dirty="0" smtClean="0">
                <a:solidFill>
                  <a:srgbClr val="0F772F"/>
                </a:solidFill>
              </a:rPr>
            </a:br>
            <a:r>
              <a:rPr lang="ru-RU" sz="1800" b="1" dirty="0" smtClean="0">
                <a:solidFill>
                  <a:srgbClr val="0F772F"/>
                </a:solidFill>
              </a:rPr>
              <a:t>РЕКОМЕНДУЮТ</a:t>
            </a:r>
            <a:endParaRPr lang="ru-RU" sz="1800" dirty="0"/>
          </a:p>
        </p:txBody>
      </p:sp>
      <p:pic>
        <p:nvPicPr>
          <p:cNvPr id="4" name="Picture 2" descr="D:\Обмен\Казакевич\МАРТ эмблема мини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14678" y="285728"/>
            <a:ext cx="1071569" cy="980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" name="Picture 2" descr="C:\Users\Admin\Desktop\Minzdrav_Belaru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86314" y="285728"/>
            <a:ext cx="928694" cy="928694"/>
          </a:xfrm>
          <a:prstGeom prst="rect">
            <a:avLst/>
          </a:prstGeom>
          <a:noFill/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071670" y="4357694"/>
            <a:ext cx="1950621" cy="18384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857752" y="4357694"/>
            <a:ext cx="2143140" cy="1809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842946"/>
          </a:xfrm>
        </p:spPr>
        <p:txBody>
          <a:bodyPr>
            <a:normAutofit fontScale="90000"/>
          </a:bodyPr>
          <a:lstStyle/>
          <a:p>
            <a:r>
              <a:rPr lang="ru-RU" sz="1800" b="1" dirty="0" smtClean="0">
                <a:solidFill>
                  <a:srgbClr val="0F772F"/>
                </a:solidFill>
              </a:rPr>
              <a:t> Министерство антимонопольного регулирования и торговли</a:t>
            </a:r>
            <a:br>
              <a:rPr lang="ru-RU" sz="1800" b="1" dirty="0" smtClean="0">
                <a:solidFill>
                  <a:srgbClr val="0F772F"/>
                </a:solidFill>
              </a:rPr>
            </a:br>
            <a:r>
              <a:rPr lang="ru-RU" sz="1800" b="1" dirty="0" smtClean="0">
                <a:solidFill>
                  <a:srgbClr val="0F772F"/>
                </a:solidFill>
              </a:rPr>
              <a:t>Министерство здравоохранения </a:t>
            </a:r>
            <a:br>
              <a:rPr lang="ru-RU" sz="1800" b="1" dirty="0" smtClean="0">
                <a:solidFill>
                  <a:srgbClr val="0F772F"/>
                </a:solidFill>
              </a:rPr>
            </a:br>
            <a:r>
              <a:rPr lang="ru-RU" sz="2000" b="1" dirty="0" smtClean="0">
                <a:solidFill>
                  <a:srgbClr val="0F772F"/>
                </a:solidFill>
              </a:rPr>
              <a:t>РЕКОМЕНДУЮТ</a:t>
            </a:r>
            <a:endParaRPr lang="ru-RU" sz="2000" dirty="0"/>
          </a:p>
        </p:txBody>
      </p:sp>
      <p:sp>
        <p:nvSpPr>
          <p:cNvPr id="3" name="Подзаголовок 2"/>
          <p:cNvSpPr>
            <a:spLocks noGrp="1"/>
          </p:cNvSpPr>
          <p:nvPr>
            <p:ph sz="quarter" idx="1"/>
          </p:nvPr>
        </p:nvSpPr>
        <p:spPr>
          <a:xfrm>
            <a:off x="301752" y="1643050"/>
            <a:ext cx="8503920" cy="4643470"/>
          </a:xfrm>
        </p:spPr>
        <p:txBody>
          <a:bodyPr>
            <a:normAutofit/>
          </a:bodyPr>
          <a:lstStyle/>
          <a:p>
            <a:pPr algn="just">
              <a:buNone/>
            </a:pPr>
            <a:endParaRPr lang="ru-RU" sz="800" dirty="0" smtClean="0"/>
          </a:p>
          <a:p>
            <a:pPr algn="just"/>
            <a:r>
              <a:rPr lang="ru-RU" sz="2300" dirty="0" smtClean="0"/>
              <a:t>организовать </a:t>
            </a:r>
            <a:r>
              <a:rPr lang="ru-RU" sz="2300" b="1" dirty="0" smtClean="0">
                <a:solidFill>
                  <a:srgbClr val="FF0000"/>
                </a:solidFill>
              </a:rPr>
              <a:t>безопасное перемещение </a:t>
            </a:r>
            <a:r>
              <a:rPr lang="ru-RU" sz="2300" dirty="0" smtClean="0"/>
              <a:t>посетителей </a:t>
            </a:r>
            <a:r>
              <a:rPr lang="ru-RU" sz="2300" b="1" dirty="0" smtClean="0">
                <a:solidFill>
                  <a:srgbClr val="FF0000"/>
                </a:solidFill>
              </a:rPr>
              <a:t>с соблюдением дистанции в 1-1,5 м</a:t>
            </a:r>
          </a:p>
          <a:p>
            <a:pPr algn="just"/>
            <a:r>
              <a:rPr lang="ru-RU" sz="2300" b="1" dirty="0" smtClean="0">
                <a:solidFill>
                  <a:srgbClr val="FF0000"/>
                </a:solidFill>
              </a:rPr>
              <a:t>нанести специальную разметку </a:t>
            </a:r>
            <a:r>
              <a:rPr lang="ru-RU" sz="2300" dirty="0" smtClean="0"/>
              <a:t>(не менее 1-1,5 м) между линиями разметки для </a:t>
            </a:r>
            <a:r>
              <a:rPr lang="ru-RU" sz="2300" dirty="0" err="1" smtClean="0"/>
              <a:t>дистанцирования</a:t>
            </a:r>
            <a:r>
              <a:rPr lang="ru-RU" sz="2300" dirty="0" smtClean="0"/>
              <a:t> покупателей в местах расположения касс</a:t>
            </a:r>
          </a:p>
          <a:p>
            <a:pPr algn="just"/>
            <a:endParaRPr lang="ru-RU" sz="2300" b="1" dirty="0" smtClean="0">
              <a:solidFill>
                <a:srgbClr val="FF0000"/>
              </a:solidFill>
            </a:endParaRPr>
          </a:p>
        </p:txBody>
      </p:sp>
      <p:pic>
        <p:nvPicPr>
          <p:cNvPr id="4" name="Picture 2" descr="D:\Обмен\Казакевич\МАРТ эмблема мини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282" y="285728"/>
            <a:ext cx="936819" cy="857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" name="Picture 2" descr="C:\Users\Admin\Desktop\Minzdrav_Belaru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01024" y="285728"/>
            <a:ext cx="857256" cy="857256"/>
          </a:xfrm>
          <a:prstGeom prst="rect">
            <a:avLst/>
          </a:prstGeom>
          <a:noFill/>
        </p:spPr>
      </p:pic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71472" y="4071942"/>
            <a:ext cx="2000264" cy="2000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572264" y="4071942"/>
            <a:ext cx="2000244" cy="20002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2" name="Picture 5" descr="W:\Upr10\2_РЕКЛАМА\Социальная реклама\Наша соцреклама\Иконки\23_Дистанция.pn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500430" y="4000504"/>
            <a:ext cx="2143140" cy="214314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842946"/>
          </a:xfrm>
        </p:spPr>
        <p:txBody>
          <a:bodyPr>
            <a:normAutofit fontScale="90000"/>
          </a:bodyPr>
          <a:lstStyle/>
          <a:p>
            <a:r>
              <a:rPr lang="ru-RU" sz="1800" b="1" dirty="0" smtClean="0">
                <a:solidFill>
                  <a:srgbClr val="0F772F"/>
                </a:solidFill>
              </a:rPr>
              <a:t> Министерство антимонопольного регулирования и торговли</a:t>
            </a:r>
            <a:br>
              <a:rPr lang="ru-RU" sz="1800" b="1" dirty="0" smtClean="0">
                <a:solidFill>
                  <a:srgbClr val="0F772F"/>
                </a:solidFill>
              </a:rPr>
            </a:br>
            <a:r>
              <a:rPr lang="ru-RU" sz="1800" b="1" dirty="0" smtClean="0">
                <a:solidFill>
                  <a:srgbClr val="0F772F"/>
                </a:solidFill>
              </a:rPr>
              <a:t>Министерство здравоохранения </a:t>
            </a:r>
            <a:br>
              <a:rPr lang="ru-RU" sz="1800" b="1" dirty="0" smtClean="0">
                <a:solidFill>
                  <a:srgbClr val="0F772F"/>
                </a:solidFill>
              </a:rPr>
            </a:br>
            <a:r>
              <a:rPr lang="ru-RU" sz="2000" b="1" dirty="0" smtClean="0">
                <a:solidFill>
                  <a:srgbClr val="0F772F"/>
                </a:solidFill>
              </a:rPr>
              <a:t>РЕКОМЕНДУЮТ</a:t>
            </a:r>
            <a:endParaRPr lang="ru-RU" sz="2000" dirty="0"/>
          </a:p>
        </p:txBody>
      </p:sp>
      <p:sp>
        <p:nvSpPr>
          <p:cNvPr id="3" name="Подзаголовок 2"/>
          <p:cNvSpPr>
            <a:spLocks noGrp="1"/>
          </p:cNvSpPr>
          <p:nvPr>
            <p:ph sz="quarter" idx="1"/>
          </p:nvPr>
        </p:nvSpPr>
        <p:spPr>
          <a:xfrm>
            <a:off x="301752" y="1785926"/>
            <a:ext cx="8503920" cy="4500594"/>
          </a:xfrm>
        </p:spPr>
        <p:txBody>
          <a:bodyPr>
            <a:normAutofit/>
          </a:bodyPr>
          <a:lstStyle/>
          <a:p>
            <a:pPr algn="just">
              <a:buFont typeface="Wingdings" pitchFamily="2" charset="2"/>
              <a:buChar char="§"/>
            </a:pPr>
            <a:r>
              <a:rPr lang="ru-RU" sz="2400" b="1" dirty="0" smtClean="0">
                <a:solidFill>
                  <a:srgbClr val="FF0000"/>
                </a:solidFill>
              </a:rPr>
              <a:t>информировать потребителей </a:t>
            </a:r>
            <a:r>
              <a:rPr lang="ru-RU" sz="2400" dirty="0" smtClean="0"/>
              <a:t>о важности </a:t>
            </a:r>
            <a:r>
              <a:rPr lang="ru-RU" sz="2400" b="1" dirty="0" smtClean="0">
                <a:solidFill>
                  <a:srgbClr val="FF0000"/>
                </a:solidFill>
              </a:rPr>
              <a:t>соблюдения безопасную дистанции 1-1,5 метра</a:t>
            </a:r>
            <a:r>
              <a:rPr lang="ru-RU" sz="2400" dirty="0" smtClean="0"/>
              <a:t> и использовать средства индивидуальной защиты (маски, перчатки)</a:t>
            </a:r>
            <a:endParaRPr lang="ru-RU" sz="2400" b="1" dirty="0" smtClean="0">
              <a:solidFill>
                <a:srgbClr val="FF0000"/>
              </a:solidFill>
            </a:endParaRPr>
          </a:p>
        </p:txBody>
      </p:sp>
      <p:pic>
        <p:nvPicPr>
          <p:cNvPr id="4" name="Picture 2" descr="D:\Обмен\Казакевич\МАРТ эмблема мини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282" y="285728"/>
            <a:ext cx="936819" cy="857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" name="Picture 2" descr="C:\Users\Admin\Desktop\Minzdrav_Belaru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01024" y="285728"/>
            <a:ext cx="857256" cy="857256"/>
          </a:xfrm>
          <a:prstGeom prst="rect">
            <a:avLst/>
          </a:prstGeom>
          <a:noFill/>
        </p:spPr>
      </p:pic>
      <p:pic>
        <p:nvPicPr>
          <p:cNvPr id="6146" name="Picture 2" descr="W:\Upr10\2_РЕКЛАМА\Социальная реклама\Наша соцреклама\Иконки\22_информирование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14348" y="3857628"/>
            <a:ext cx="2143125" cy="2143125"/>
          </a:xfrm>
          <a:prstGeom prst="rect">
            <a:avLst/>
          </a:prstGeom>
          <a:noFill/>
        </p:spPr>
      </p:pic>
      <p:pic>
        <p:nvPicPr>
          <p:cNvPr id="6149" name="Picture 5" descr="W:\Upr10\2_РЕКЛАМА\Социальная реклама\Наша соцреклама\Иконки\23_Дистанция.pn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571868" y="3857628"/>
            <a:ext cx="2143140" cy="2143140"/>
          </a:xfrm>
          <a:prstGeom prst="rect">
            <a:avLst/>
          </a:prstGeom>
          <a:noFill/>
        </p:spPr>
      </p:pic>
      <p:pic>
        <p:nvPicPr>
          <p:cNvPr id="6150" name="Picture 6" descr="W:\Upr10\2_РЕКЛАМА\Социальная реклама\Наша соцреклама\Иконки\8_Маска-Перчатка.jp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6429387" y="3857628"/>
            <a:ext cx="2040269" cy="214314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3109930"/>
          </a:xfrm>
        </p:spPr>
        <p:txBody>
          <a:bodyPr>
            <a:normAutofit/>
          </a:bodyPr>
          <a:lstStyle/>
          <a:p>
            <a:r>
              <a:rPr lang="ru-RU" sz="2400" dirty="0" smtClean="0">
                <a:solidFill>
                  <a:srgbClr val="FF0000"/>
                </a:solidFill>
              </a:rPr>
              <a:t>Рекомендации по минимизации распространения COVID-19</a:t>
            </a:r>
          </a:p>
          <a:p>
            <a:endParaRPr lang="ru-RU" sz="800" dirty="0" smtClean="0">
              <a:solidFill>
                <a:srgbClr val="FF0000"/>
              </a:solidFill>
            </a:endParaRPr>
          </a:p>
          <a:p>
            <a:r>
              <a:rPr lang="ru-RU" sz="1800" dirty="0" smtClean="0">
                <a:solidFill>
                  <a:srgbClr val="FF0000"/>
                </a:solidFill>
              </a:rPr>
              <a:t>В магазинах и объектах бытового обслуживания</a:t>
            </a:r>
            <a:r>
              <a:rPr lang="ru-RU" dirty="0" smtClean="0">
                <a:solidFill>
                  <a:schemeClr val="accent3">
                    <a:lumMod val="50000"/>
                  </a:schemeClr>
                </a:solidFill>
              </a:rPr>
              <a:t> </a:t>
            </a:r>
            <a:br>
              <a:rPr lang="ru-RU" dirty="0" smtClean="0">
                <a:solidFill>
                  <a:schemeClr val="accent3">
                    <a:lumMod val="50000"/>
                  </a:schemeClr>
                </a:solidFill>
              </a:rPr>
            </a:br>
            <a:endParaRPr lang="ru-RU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57158" y="285728"/>
            <a:ext cx="8429684" cy="1857388"/>
          </a:xfrm>
        </p:spPr>
        <p:txBody>
          <a:bodyPr>
            <a:normAutofit/>
          </a:bodyPr>
          <a:lstStyle/>
          <a:p>
            <a:r>
              <a:rPr lang="ru-RU" sz="1800" b="1" dirty="0" smtClean="0">
                <a:solidFill>
                  <a:srgbClr val="0F772F"/>
                </a:solidFill>
              </a:rPr>
              <a:t>Министерство антимонопольного регулирования и торговли</a:t>
            </a:r>
            <a:br>
              <a:rPr lang="ru-RU" sz="1800" b="1" dirty="0" smtClean="0">
                <a:solidFill>
                  <a:srgbClr val="0F772F"/>
                </a:solidFill>
              </a:rPr>
            </a:br>
            <a:r>
              <a:rPr lang="ru-RU" sz="1800" b="1" dirty="0" smtClean="0">
                <a:solidFill>
                  <a:srgbClr val="0F772F"/>
                </a:solidFill>
              </a:rPr>
              <a:t>Министерство здравоохранения </a:t>
            </a:r>
            <a:br>
              <a:rPr lang="ru-RU" sz="1800" b="1" dirty="0" smtClean="0">
                <a:solidFill>
                  <a:srgbClr val="0F772F"/>
                </a:solidFill>
              </a:rPr>
            </a:br>
            <a:r>
              <a:rPr lang="ru-RU" sz="1800" b="1" dirty="0" smtClean="0">
                <a:solidFill>
                  <a:srgbClr val="0F772F"/>
                </a:solidFill>
              </a:rPr>
              <a:t>РЕКОМЕНДУЮТ</a:t>
            </a:r>
            <a:endParaRPr lang="ru-RU" sz="1800" dirty="0"/>
          </a:p>
        </p:txBody>
      </p:sp>
      <p:pic>
        <p:nvPicPr>
          <p:cNvPr id="4" name="Picture 2" descr="D:\Обмен\Казакевич\МАРТ эмблема мини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14678" y="285728"/>
            <a:ext cx="1071569" cy="980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" name="Picture 2" descr="C:\Users\Admin\Desktop\Minzdrav_Belaru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86314" y="285728"/>
            <a:ext cx="928694" cy="928694"/>
          </a:xfrm>
          <a:prstGeom prst="rect">
            <a:avLst/>
          </a:prstGeom>
          <a:noFill/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857356" y="4857760"/>
            <a:ext cx="5357850" cy="1343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14348" y="3071810"/>
            <a:ext cx="7715304" cy="3143272"/>
          </a:xfrm>
        </p:spPr>
        <p:txBody>
          <a:bodyPr>
            <a:normAutofit fontScale="92500" lnSpcReduction="20000"/>
          </a:bodyPr>
          <a:lstStyle/>
          <a:p>
            <a:r>
              <a:rPr lang="ru-RU" sz="2000" dirty="0" smtClean="0">
                <a:solidFill>
                  <a:srgbClr val="FF0000"/>
                </a:solidFill>
              </a:rPr>
              <a:t>обращаемся с настоятельной просьбой к торговым организациям и организациям бытового обслуживания</a:t>
            </a:r>
          </a:p>
          <a:p>
            <a:endParaRPr lang="ru-RU" sz="900" dirty="0" smtClean="0">
              <a:solidFill>
                <a:srgbClr val="FF0000"/>
              </a:solidFill>
            </a:endParaRPr>
          </a:p>
          <a:p>
            <a:r>
              <a:rPr lang="ru-RU" sz="3000" dirty="0" smtClean="0">
                <a:solidFill>
                  <a:srgbClr val="FF0000"/>
                </a:solidFill>
              </a:rPr>
              <a:t>ответственно отнестись</a:t>
            </a:r>
          </a:p>
          <a:p>
            <a:endParaRPr lang="ru-RU" sz="900" smtClean="0">
              <a:solidFill>
                <a:srgbClr val="FF0000"/>
              </a:solidFill>
            </a:endParaRPr>
          </a:p>
          <a:p>
            <a:r>
              <a:rPr lang="ru-RU" sz="2000" dirty="0" smtClean="0">
                <a:solidFill>
                  <a:srgbClr val="FF0000"/>
                </a:solidFill>
              </a:rPr>
              <a:t>к соблюдению рекомендаций по минимизации риска распространения </a:t>
            </a:r>
            <a:r>
              <a:rPr lang="ru-RU" sz="2000" dirty="0" err="1" smtClean="0">
                <a:solidFill>
                  <a:srgbClr val="FF0000"/>
                </a:solidFill>
              </a:rPr>
              <a:t>коронавируса</a:t>
            </a:r>
            <a:r>
              <a:rPr lang="ru-RU" sz="2000" dirty="0" smtClean="0">
                <a:solidFill>
                  <a:srgbClr val="FF0000"/>
                </a:solidFill>
              </a:rPr>
              <a:t> COVID-19</a:t>
            </a:r>
          </a:p>
          <a:p>
            <a:endParaRPr lang="ru-RU" dirty="0" smtClean="0">
              <a:solidFill>
                <a:schemeClr val="accent3">
                  <a:lumMod val="50000"/>
                </a:schemeClr>
              </a:solidFill>
            </a:endParaRPr>
          </a:p>
          <a:p>
            <a:r>
              <a:rPr lang="ru-RU" dirty="0" smtClean="0">
                <a:solidFill>
                  <a:schemeClr val="accent3">
                    <a:lumMod val="50000"/>
                  </a:schemeClr>
                </a:solidFill>
              </a:rPr>
              <a:t/>
            </a:r>
            <a:br>
              <a:rPr lang="ru-RU" dirty="0" smtClean="0">
                <a:solidFill>
                  <a:schemeClr val="accent3">
                    <a:lumMod val="50000"/>
                  </a:schemeClr>
                </a:solidFill>
              </a:rPr>
            </a:br>
            <a:endParaRPr lang="ru-RU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57158" y="285728"/>
            <a:ext cx="8429684" cy="1857388"/>
          </a:xfrm>
        </p:spPr>
        <p:txBody>
          <a:bodyPr>
            <a:normAutofit/>
          </a:bodyPr>
          <a:lstStyle/>
          <a:p>
            <a:r>
              <a:rPr lang="ru-RU" sz="1800" b="1" dirty="0" smtClean="0">
                <a:solidFill>
                  <a:srgbClr val="0F772F"/>
                </a:solidFill>
              </a:rPr>
              <a:t>Министерство антимонопольного регулирования и торговли</a:t>
            </a:r>
            <a:br>
              <a:rPr lang="ru-RU" sz="1800" b="1" dirty="0" smtClean="0">
                <a:solidFill>
                  <a:srgbClr val="0F772F"/>
                </a:solidFill>
              </a:rPr>
            </a:br>
            <a:r>
              <a:rPr lang="ru-RU" sz="1800" b="1" dirty="0" smtClean="0">
                <a:solidFill>
                  <a:srgbClr val="0F772F"/>
                </a:solidFill>
              </a:rPr>
              <a:t>Министерство здравоохранения </a:t>
            </a:r>
            <a:endParaRPr lang="ru-RU" sz="1800" dirty="0"/>
          </a:p>
        </p:txBody>
      </p:sp>
      <p:pic>
        <p:nvPicPr>
          <p:cNvPr id="4" name="Picture 2" descr="D:\Обмен\Казакевич\МАРТ эмблема мини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59088" y="285728"/>
            <a:ext cx="1327160" cy="12144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" name="Picture 2" descr="C:\Users\Admin\Desktop\Minzdrav_Belaru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86314" y="285728"/>
            <a:ext cx="1143008" cy="114300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3109930"/>
          </a:xfrm>
        </p:spPr>
        <p:txBody>
          <a:bodyPr>
            <a:normAutofit/>
          </a:bodyPr>
          <a:lstStyle/>
          <a:p>
            <a:r>
              <a:rPr lang="ru-RU" sz="2400" dirty="0" smtClean="0">
                <a:solidFill>
                  <a:srgbClr val="FF0000"/>
                </a:solidFill>
              </a:rPr>
              <a:t>Рекомендации по минимизации распространения COVID-19</a:t>
            </a:r>
          </a:p>
          <a:p>
            <a:endParaRPr lang="ru-RU" sz="800" dirty="0" smtClean="0">
              <a:solidFill>
                <a:srgbClr val="FF0000"/>
              </a:solidFill>
            </a:endParaRPr>
          </a:p>
          <a:p>
            <a:r>
              <a:rPr lang="ru-RU" sz="1800" dirty="0" smtClean="0">
                <a:solidFill>
                  <a:srgbClr val="FF0000"/>
                </a:solidFill>
              </a:rPr>
              <a:t>В магазинах и объектах бытового обслуживания</a:t>
            </a:r>
            <a:r>
              <a:rPr lang="ru-RU" dirty="0" smtClean="0">
                <a:solidFill>
                  <a:schemeClr val="accent3">
                    <a:lumMod val="50000"/>
                  </a:schemeClr>
                </a:solidFill>
              </a:rPr>
              <a:t> </a:t>
            </a:r>
            <a:br>
              <a:rPr lang="ru-RU" dirty="0" smtClean="0">
                <a:solidFill>
                  <a:schemeClr val="accent3">
                    <a:lumMod val="50000"/>
                  </a:schemeClr>
                </a:solidFill>
              </a:rPr>
            </a:br>
            <a:endParaRPr lang="ru-RU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57158" y="285728"/>
            <a:ext cx="8429684" cy="1857388"/>
          </a:xfrm>
        </p:spPr>
        <p:txBody>
          <a:bodyPr>
            <a:normAutofit/>
          </a:bodyPr>
          <a:lstStyle/>
          <a:p>
            <a:r>
              <a:rPr lang="ru-RU" sz="1800" b="1" dirty="0" smtClean="0">
                <a:solidFill>
                  <a:srgbClr val="0F772F"/>
                </a:solidFill>
              </a:rPr>
              <a:t>Министерство антимонопольного регулирования и торговли</a:t>
            </a:r>
            <a:br>
              <a:rPr lang="ru-RU" sz="1800" b="1" dirty="0" smtClean="0">
                <a:solidFill>
                  <a:srgbClr val="0F772F"/>
                </a:solidFill>
              </a:rPr>
            </a:br>
            <a:r>
              <a:rPr lang="ru-RU" sz="1800" b="1" dirty="0" smtClean="0">
                <a:solidFill>
                  <a:srgbClr val="0F772F"/>
                </a:solidFill>
              </a:rPr>
              <a:t>Министерство здравоохранения </a:t>
            </a:r>
            <a:br>
              <a:rPr lang="ru-RU" sz="1800" b="1" dirty="0" smtClean="0">
                <a:solidFill>
                  <a:srgbClr val="0F772F"/>
                </a:solidFill>
              </a:rPr>
            </a:br>
            <a:r>
              <a:rPr lang="ru-RU" sz="1800" b="1" dirty="0" smtClean="0">
                <a:solidFill>
                  <a:srgbClr val="0F772F"/>
                </a:solidFill>
              </a:rPr>
              <a:t>РЕКОМЕНДУЮТ</a:t>
            </a:r>
            <a:endParaRPr lang="ru-RU" sz="1800" dirty="0"/>
          </a:p>
        </p:txBody>
      </p:sp>
      <p:pic>
        <p:nvPicPr>
          <p:cNvPr id="4" name="Picture 2" descr="D:\Обмен\Казакевич\МАРТ эмблема мини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14678" y="285728"/>
            <a:ext cx="1071569" cy="980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" name="Picture 2" descr="C:\Users\Admin\Desktop\Minzdrav_Belaru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86314" y="285728"/>
            <a:ext cx="928694" cy="928694"/>
          </a:xfrm>
          <a:prstGeom prst="rect">
            <a:avLst/>
          </a:prstGeom>
          <a:noFill/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857356" y="4857760"/>
            <a:ext cx="5357850" cy="1343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842946"/>
          </a:xfrm>
        </p:spPr>
        <p:txBody>
          <a:bodyPr>
            <a:normAutofit fontScale="90000"/>
          </a:bodyPr>
          <a:lstStyle/>
          <a:p>
            <a:r>
              <a:rPr lang="ru-RU" sz="1800" b="1" dirty="0" smtClean="0">
                <a:solidFill>
                  <a:srgbClr val="0F772F"/>
                </a:solidFill>
              </a:rPr>
              <a:t> Министерство антимонопольного регулирования и торговли</a:t>
            </a:r>
            <a:br>
              <a:rPr lang="ru-RU" sz="1800" b="1" dirty="0" smtClean="0">
                <a:solidFill>
                  <a:srgbClr val="0F772F"/>
                </a:solidFill>
              </a:rPr>
            </a:br>
            <a:r>
              <a:rPr lang="ru-RU" sz="1800" b="1" dirty="0" smtClean="0">
                <a:solidFill>
                  <a:srgbClr val="0F772F"/>
                </a:solidFill>
              </a:rPr>
              <a:t>Министерство здравоохранения </a:t>
            </a:r>
            <a:br>
              <a:rPr lang="ru-RU" sz="1800" b="1" dirty="0" smtClean="0">
                <a:solidFill>
                  <a:srgbClr val="0F772F"/>
                </a:solidFill>
              </a:rPr>
            </a:br>
            <a:r>
              <a:rPr lang="ru-RU" sz="2000" b="1" dirty="0" smtClean="0">
                <a:solidFill>
                  <a:srgbClr val="0F772F"/>
                </a:solidFill>
              </a:rPr>
              <a:t>РЕКОМЕНДУЮТ</a:t>
            </a:r>
            <a:endParaRPr lang="ru-RU" sz="2000" dirty="0"/>
          </a:p>
        </p:txBody>
      </p:sp>
      <p:sp>
        <p:nvSpPr>
          <p:cNvPr id="3" name="Подзаголовок 2"/>
          <p:cNvSpPr>
            <a:spLocks noGrp="1"/>
          </p:cNvSpPr>
          <p:nvPr>
            <p:ph sz="quarter" idx="1"/>
          </p:nvPr>
        </p:nvSpPr>
        <p:spPr>
          <a:xfrm>
            <a:off x="301752" y="1785926"/>
            <a:ext cx="8503920" cy="4500594"/>
          </a:xfrm>
        </p:spPr>
        <p:txBody>
          <a:bodyPr>
            <a:normAutofit/>
          </a:bodyPr>
          <a:lstStyle/>
          <a:p>
            <a:pPr algn="l">
              <a:buFont typeface="Wingdings" pitchFamily="2" charset="2"/>
              <a:buChar char="§"/>
            </a:pPr>
            <a:r>
              <a:rPr lang="ru-RU" b="1" dirty="0" smtClean="0">
                <a:solidFill>
                  <a:srgbClr val="FF0000"/>
                </a:solidFill>
              </a:rPr>
              <a:t>не допускать к работе лиц с признаками инфекции</a:t>
            </a:r>
            <a:r>
              <a:rPr lang="ru-RU" b="0" dirty="0" smtClean="0"/>
              <a:t> (насморк, чихание, кашель, повышенная температура тела)</a:t>
            </a:r>
          </a:p>
          <a:p>
            <a:pPr algn="l">
              <a:buFont typeface="Wingdings" pitchFamily="2" charset="2"/>
              <a:buChar char="§"/>
            </a:pPr>
            <a:r>
              <a:rPr lang="ru-RU" b="1" dirty="0" smtClean="0">
                <a:solidFill>
                  <a:srgbClr val="FF0000"/>
                </a:solidFill>
              </a:rPr>
              <a:t>обеспечить</a:t>
            </a:r>
            <a:r>
              <a:rPr lang="ru-RU" b="0" dirty="0" smtClean="0"/>
              <a:t> </a:t>
            </a:r>
            <a:r>
              <a:rPr lang="ru-RU" b="1" dirty="0" smtClean="0">
                <a:solidFill>
                  <a:srgbClr val="FF0000"/>
                </a:solidFill>
              </a:rPr>
              <a:t>сотрудников</a:t>
            </a:r>
            <a:r>
              <a:rPr lang="ru-RU" b="0" dirty="0" smtClean="0"/>
              <a:t> индивидуальными </a:t>
            </a:r>
            <a:r>
              <a:rPr lang="ru-RU" b="1" dirty="0" smtClean="0">
                <a:solidFill>
                  <a:srgbClr val="FF0000"/>
                </a:solidFill>
              </a:rPr>
              <a:t>средствами защиты</a:t>
            </a:r>
            <a:r>
              <a:rPr lang="ru-RU" b="0" dirty="0" smtClean="0"/>
              <a:t> (масками, повязками или щитками), дезинфицирующими средствами для обработки рук</a:t>
            </a:r>
          </a:p>
          <a:p>
            <a:pPr algn="l">
              <a:buFont typeface="Wingdings" pitchFamily="2" charset="2"/>
              <a:buChar char="§"/>
            </a:pPr>
            <a:endParaRPr lang="ru-RU" dirty="0" smtClean="0">
              <a:solidFill>
                <a:schemeClr val="accent3">
                  <a:lumMod val="50000"/>
                </a:schemeClr>
              </a:solidFill>
            </a:endParaRPr>
          </a:p>
        </p:txBody>
      </p:sp>
      <p:pic>
        <p:nvPicPr>
          <p:cNvPr id="4" name="Picture 2" descr="D:\Обмен\Казакевич\МАРТ эмблема мини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282" y="285728"/>
            <a:ext cx="936819" cy="857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" name="Picture 2" descr="C:\Users\Admin\Desktop\Minzdrav_Belaru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01024" y="285728"/>
            <a:ext cx="857256" cy="857256"/>
          </a:xfrm>
          <a:prstGeom prst="rect">
            <a:avLst/>
          </a:prstGeom>
          <a:noFill/>
        </p:spPr>
      </p:pic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643306" y="4572008"/>
            <a:ext cx="1819275" cy="1619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842946"/>
          </a:xfrm>
        </p:spPr>
        <p:txBody>
          <a:bodyPr>
            <a:normAutofit fontScale="90000"/>
          </a:bodyPr>
          <a:lstStyle/>
          <a:p>
            <a:r>
              <a:rPr lang="ru-RU" sz="1800" b="1" dirty="0" smtClean="0">
                <a:solidFill>
                  <a:srgbClr val="0F772F"/>
                </a:solidFill>
              </a:rPr>
              <a:t> Министерство антимонопольного регулирования и торговли</a:t>
            </a:r>
            <a:br>
              <a:rPr lang="ru-RU" sz="1800" b="1" dirty="0" smtClean="0">
                <a:solidFill>
                  <a:srgbClr val="0F772F"/>
                </a:solidFill>
              </a:rPr>
            </a:br>
            <a:r>
              <a:rPr lang="ru-RU" sz="1800" b="1" dirty="0" smtClean="0">
                <a:solidFill>
                  <a:srgbClr val="0F772F"/>
                </a:solidFill>
              </a:rPr>
              <a:t>Министерство здравоохранения </a:t>
            </a:r>
            <a:br>
              <a:rPr lang="ru-RU" sz="1800" b="1" dirty="0" smtClean="0">
                <a:solidFill>
                  <a:srgbClr val="0F772F"/>
                </a:solidFill>
              </a:rPr>
            </a:br>
            <a:r>
              <a:rPr lang="ru-RU" sz="2000" b="1" dirty="0" smtClean="0">
                <a:solidFill>
                  <a:srgbClr val="0F772F"/>
                </a:solidFill>
              </a:rPr>
              <a:t>РЕКОМЕНДУЮТ</a:t>
            </a:r>
            <a:endParaRPr lang="ru-RU" sz="2000" dirty="0"/>
          </a:p>
        </p:txBody>
      </p:sp>
      <p:sp>
        <p:nvSpPr>
          <p:cNvPr id="3" name="Подзаголовок 2"/>
          <p:cNvSpPr>
            <a:spLocks noGrp="1"/>
          </p:cNvSpPr>
          <p:nvPr>
            <p:ph sz="quarter" idx="1"/>
          </p:nvPr>
        </p:nvSpPr>
        <p:spPr>
          <a:xfrm>
            <a:off x="301752" y="1785926"/>
            <a:ext cx="8503920" cy="4500594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ru-RU" b="1" dirty="0" smtClean="0">
                <a:solidFill>
                  <a:srgbClr val="FF0000"/>
                </a:solidFill>
              </a:rPr>
              <a:t>обслуживать </a:t>
            </a:r>
            <a:r>
              <a:rPr lang="ru-RU" dirty="0" smtClean="0"/>
              <a:t>потребителей, </a:t>
            </a:r>
            <a:r>
              <a:rPr lang="ru-RU" b="1" dirty="0" smtClean="0">
                <a:solidFill>
                  <a:srgbClr val="FF0000"/>
                </a:solidFill>
              </a:rPr>
              <a:t>вести расчеты </a:t>
            </a:r>
            <a:r>
              <a:rPr lang="ru-RU" dirty="0" smtClean="0"/>
              <a:t>с потребителями </a:t>
            </a:r>
            <a:r>
              <a:rPr lang="ru-RU" b="1" dirty="0" smtClean="0">
                <a:solidFill>
                  <a:srgbClr val="FF0000"/>
                </a:solidFill>
              </a:rPr>
              <a:t>в масках и в перчатках</a:t>
            </a:r>
          </a:p>
        </p:txBody>
      </p:sp>
      <p:pic>
        <p:nvPicPr>
          <p:cNvPr id="4" name="Picture 2" descr="D:\Обмен\Казакевич\МАРТ эмблема мини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282" y="285728"/>
            <a:ext cx="936819" cy="857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" name="Picture 2" descr="C:\Users\Admin\Desktop\Minzdrav_Belaru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01024" y="285728"/>
            <a:ext cx="857256" cy="857256"/>
          </a:xfrm>
          <a:prstGeom prst="rect">
            <a:avLst/>
          </a:prstGeom>
          <a:noFill/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428992" y="3143248"/>
            <a:ext cx="2286016" cy="30125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85786" y="3143248"/>
            <a:ext cx="2286016" cy="30125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1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072198" y="3143248"/>
            <a:ext cx="2286016" cy="30125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842946"/>
          </a:xfrm>
        </p:spPr>
        <p:txBody>
          <a:bodyPr>
            <a:normAutofit fontScale="90000"/>
          </a:bodyPr>
          <a:lstStyle/>
          <a:p>
            <a:r>
              <a:rPr lang="ru-RU" sz="1800" b="1" dirty="0" smtClean="0">
                <a:solidFill>
                  <a:srgbClr val="0F772F"/>
                </a:solidFill>
              </a:rPr>
              <a:t> Министерство антимонопольного регулирования и торговли</a:t>
            </a:r>
            <a:br>
              <a:rPr lang="ru-RU" sz="1800" b="1" dirty="0" smtClean="0">
                <a:solidFill>
                  <a:srgbClr val="0F772F"/>
                </a:solidFill>
              </a:rPr>
            </a:br>
            <a:r>
              <a:rPr lang="ru-RU" sz="1800" b="1" dirty="0" smtClean="0">
                <a:solidFill>
                  <a:srgbClr val="0F772F"/>
                </a:solidFill>
              </a:rPr>
              <a:t>Министерство здравоохранения </a:t>
            </a:r>
            <a:br>
              <a:rPr lang="ru-RU" sz="1800" b="1" dirty="0" smtClean="0">
                <a:solidFill>
                  <a:srgbClr val="0F772F"/>
                </a:solidFill>
              </a:rPr>
            </a:br>
            <a:r>
              <a:rPr lang="ru-RU" sz="2000" b="1" dirty="0" smtClean="0">
                <a:solidFill>
                  <a:srgbClr val="0F772F"/>
                </a:solidFill>
              </a:rPr>
              <a:t>РЕКОМЕНДУЮТ</a:t>
            </a:r>
            <a:endParaRPr lang="ru-RU" sz="2000" dirty="0"/>
          </a:p>
        </p:txBody>
      </p:sp>
      <p:sp>
        <p:nvSpPr>
          <p:cNvPr id="3" name="Подзаголовок 2"/>
          <p:cNvSpPr>
            <a:spLocks noGrp="1"/>
          </p:cNvSpPr>
          <p:nvPr>
            <p:ph sz="quarter" idx="1"/>
          </p:nvPr>
        </p:nvSpPr>
        <p:spPr>
          <a:xfrm>
            <a:off x="301752" y="1857364"/>
            <a:ext cx="8503920" cy="4429156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ru-RU" sz="2400" dirty="0" smtClean="0"/>
              <a:t>обеспечить  и контролировать </a:t>
            </a:r>
            <a:r>
              <a:rPr lang="ru-RU" sz="2400" b="1" dirty="0" smtClean="0">
                <a:solidFill>
                  <a:srgbClr val="FF0000"/>
                </a:solidFill>
              </a:rPr>
              <a:t>наличие в санитарных узлах мыла</a:t>
            </a:r>
            <a:r>
              <a:rPr lang="ru-RU" sz="2400" dirty="0" smtClean="0"/>
              <a:t> для мытья рук и дозаторов с </a:t>
            </a:r>
            <a:r>
              <a:rPr lang="ru-RU" sz="2400" b="1" dirty="0" smtClean="0">
                <a:solidFill>
                  <a:srgbClr val="FF0000"/>
                </a:solidFill>
              </a:rPr>
              <a:t>дезинфицирующими средствами</a:t>
            </a:r>
            <a:endParaRPr lang="ru-RU" sz="2400" dirty="0" smtClean="0"/>
          </a:p>
        </p:txBody>
      </p:sp>
      <p:pic>
        <p:nvPicPr>
          <p:cNvPr id="4" name="Picture 2" descr="D:\Обмен\Казакевич\МАРТ эмблема мини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282" y="285728"/>
            <a:ext cx="936819" cy="857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" name="Picture 2" descr="C:\Users\Admin\Desktop\Minzdrav_Belaru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01024" y="285728"/>
            <a:ext cx="857256" cy="857256"/>
          </a:xfrm>
          <a:prstGeom prst="rect">
            <a:avLst/>
          </a:prstGeom>
          <a:noFill/>
        </p:spPr>
      </p:pic>
      <p:pic>
        <p:nvPicPr>
          <p:cNvPr id="11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286116" y="3429000"/>
            <a:ext cx="2500330" cy="2500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2" name="Picture 3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00034" y="3357562"/>
            <a:ext cx="2643206" cy="26432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3" name="Picture 3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929322" y="3357562"/>
            <a:ext cx="2571768" cy="25717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842946"/>
          </a:xfrm>
        </p:spPr>
        <p:txBody>
          <a:bodyPr>
            <a:normAutofit fontScale="90000"/>
          </a:bodyPr>
          <a:lstStyle/>
          <a:p>
            <a:r>
              <a:rPr lang="ru-RU" sz="1800" b="1" dirty="0" smtClean="0">
                <a:solidFill>
                  <a:srgbClr val="0F772F"/>
                </a:solidFill>
              </a:rPr>
              <a:t> Министерство антимонопольного регулирования и торговли</a:t>
            </a:r>
            <a:br>
              <a:rPr lang="ru-RU" sz="1800" b="1" dirty="0" smtClean="0">
                <a:solidFill>
                  <a:srgbClr val="0F772F"/>
                </a:solidFill>
              </a:rPr>
            </a:br>
            <a:r>
              <a:rPr lang="ru-RU" sz="1800" b="1" dirty="0" smtClean="0">
                <a:solidFill>
                  <a:srgbClr val="0F772F"/>
                </a:solidFill>
              </a:rPr>
              <a:t>Министерство здравоохранения </a:t>
            </a:r>
            <a:br>
              <a:rPr lang="ru-RU" sz="1800" b="1" dirty="0" smtClean="0">
                <a:solidFill>
                  <a:srgbClr val="0F772F"/>
                </a:solidFill>
              </a:rPr>
            </a:br>
            <a:r>
              <a:rPr lang="ru-RU" sz="2000" b="1" dirty="0" smtClean="0">
                <a:solidFill>
                  <a:srgbClr val="0F772F"/>
                </a:solidFill>
              </a:rPr>
              <a:t>РЕКОМЕНДУЮТ</a:t>
            </a:r>
            <a:endParaRPr lang="ru-RU" sz="2000" dirty="0"/>
          </a:p>
        </p:txBody>
      </p:sp>
      <p:sp>
        <p:nvSpPr>
          <p:cNvPr id="3" name="Подзаголовок 2"/>
          <p:cNvSpPr>
            <a:spLocks noGrp="1"/>
          </p:cNvSpPr>
          <p:nvPr>
            <p:ph sz="quarter" idx="1"/>
          </p:nvPr>
        </p:nvSpPr>
        <p:spPr>
          <a:xfrm>
            <a:off x="301752" y="1714488"/>
            <a:ext cx="8503920" cy="4572032"/>
          </a:xfrm>
        </p:spPr>
        <p:txBody>
          <a:bodyPr>
            <a:normAutofit/>
          </a:bodyPr>
          <a:lstStyle/>
          <a:p>
            <a:pPr algn="just">
              <a:buFont typeface="Wingdings" pitchFamily="2" charset="2"/>
              <a:buChar char="§"/>
            </a:pPr>
            <a:r>
              <a:rPr lang="ru-RU" sz="2400" b="1" dirty="0" smtClean="0">
                <a:solidFill>
                  <a:srgbClr val="FF0000"/>
                </a:solidFill>
              </a:rPr>
              <a:t>установить на входе/выходе</a:t>
            </a:r>
            <a:r>
              <a:rPr lang="ru-RU" sz="2400" dirty="0" smtClean="0"/>
              <a:t> дозаторы с дезинфицирующими средствами для обработки посетителями рук</a:t>
            </a:r>
          </a:p>
          <a:p>
            <a:pPr algn="ctr">
              <a:buNone/>
            </a:pPr>
            <a:endParaRPr lang="ru-RU" sz="2400" dirty="0" smtClean="0">
              <a:solidFill>
                <a:schemeClr val="accent3">
                  <a:lumMod val="50000"/>
                </a:schemeClr>
              </a:solidFill>
            </a:endParaRPr>
          </a:p>
        </p:txBody>
      </p:sp>
      <p:pic>
        <p:nvPicPr>
          <p:cNvPr id="4" name="Picture 2" descr="D:\Обмен\Казакевич\МАРТ эмблема мини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282" y="285728"/>
            <a:ext cx="936819" cy="857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" name="Picture 2" descr="C:\Users\Admin\Desktop\Minzdrav_Belaru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01024" y="285728"/>
            <a:ext cx="857256" cy="857256"/>
          </a:xfrm>
          <a:prstGeom prst="rect">
            <a:avLst/>
          </a:prstGeom>
          <a:noFill/>
        </p:spPr>
      </p:pic>
      <p:pic>
        <p:nvPicPr>
          <p:cNvPr id="12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142976" y="4071942"/>
            <a:ext cx="2214578" cy="22145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3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786446" y="4071942"/>
            <a:ext cx="2214578" cy="22145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" name="Picture 4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143240" y="3143248"/>
            <a:ext cx="2857500" cy="285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842946"/>
          </a:xfrm>
        </p:spPr>
        <p:txBody>
          <a:bodyPr>
            <a:normAutofit fontScale="90000"/>
          </a:bodyPr>
          <a:lstStyle/>
          <a:p>
            <a:r>
              <a:rPr lang="ru-RU" sz="1800" b="1" dirty="0" smtClean="0">
                <a:solidFill>
                  <a:srgbClr val="0F772F"/>
                </a:solidFill>
              </a:rPr>
              <a:t> Министерство антимонопольного регулирования и торговли</a:t>
            </a:r>
            <a:br>
              <a:rPr lang="ru-RU" sz="1800" b="1" dirty="0" smtClean="0">
                <a:solidFill>
                  <a:srgbClr val="0F772F"/>
                </a:solidFill>
              </a:rPr>
            </a:br>
            <a:r>
              <a:rPr lang="ru-RU" sz="1800" b="1" dirty="0" smtClean="0">
                <a:solidFill>
                  <a:srgbClr val="0F772F"/>
                </a:solidFill>
              </a:rPr>
              <a:t>Министерство здравоохранения </a:t>
            </a:r>
            <a:br>
              <a:rPr lang="ru-RU" sz="1800" b="1" dirty="0" smtClean="0">
                <a:solidFill>
                  <a:srgbClr val="0F772F"/>
                </a:solidFill>
              </a:rPr>
            </a:br>
            <a:r>
              <a:rPr lang="ru-RU" sz="2000" b="1" dirty="0" smtClean="0">
                <a:solidFill>
                  <a:srgbClr val="0F772F"/>
                </a:solidFill>
              </a:rPr>
              <a:t>РЕКОМЕНДУЮТ</a:t>
            </a:r>
            <a:endParaRPr lang="ru-RU" sz="2000" dirty="0"/>
          </a:p>
        </p:txBody>
      </p:sp>
      <p:sp>
        <p:nvSpPr>
          <p:cNvPr id="3" name="Подзаголовок 2"/>
          <p:cNvSpPr>
            <a:spLocks noGrp="1"/>
          </p:cNvSpPr>
          <p:nvPr>
            <p:ph sz="quarter" idx="1"/>
          </p:nvPr>
        </p:nvSpPr>
        <p:spPr>
          <a:xfrm>
            <a:off x="301752" y="1714488"/>
            <a:ext cx="8503920" cy="4572032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ru-RU" sz="2400" b="1" dirty="0" smtClean="0">
                <a:solidFill>
                  <a:srgbClr val="FF0000"/>
                </a:solidFill>
              </a:rPr>
              <a:t>обеспечить  хранение пищевых продуктов </a:t>
            </a:r>
            <a:r>
              <a:rPr lang="ru-RU" sz="2400" dirty="0" smtClean="0"/>
              <a:t>с соблюдением условий хранения, сроков годности, требований к товарному соседству</a:t>
            </a:r>
          </a:p>
          <a:p>
            <a:pPr>
              <a:buFont typeface="Wingdings" pitchFamily="2" charset="2"/>
              <a:buChar char="§"/>
            </a:pPr>
            <a:r>
              <a:rPr lang="ru-RU" sz="2400" b="1" dirty="0" smtClean="0">
                <a:solidFill>
                  <a:srgbClr val="FF0000"/>
                </a:solidFill>
              </a:rPr>
              <a:t>расфасовку товаров производить в отдельном помещении</a:t>
            </a:r>
            <a:r>
              <a:rPr lang="ru-RU" sz="2400" dirty="0" smtClean="0"/>
              <a:t> или на расстоянии не менее 1-1,5 м от мест нахождения потребителей</a:t>
            </a:r>
          </a:p>
          <a:p>
            <a:pPr>
              <a:buFont typeface="Wingdings" pitchFamily="2" charset="2"/>
              <a:buChar char="§"/>
            </a:pPr>
            <a:endParaRPr lang="ru-RU" sz="2400" dirty="0" smtClean="0"/>
          </a:p>
        </p:txBody>
      </p:sp>
      <p:pic>
        <p:nvPicPr>
          <p:cNvPr id="4" name="Picture 2" descr="D:\Обмен\Казакевич\МАРТ эмблема мини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282" y="285728"/>
            <a:ext cx="936819" cy="857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" name="Picture 2" descr="C:\Users\Admin\Desktop\Minzdrav_Belaru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01024" y="285728"/>
            <a:ext cx="857256" cy="857256"/>
          </a:xfrm>
          <a:prstGeom prst="rect">
            <a:avLst/>
          </a:prstGeom>
          <a:noFill/>
        </p:spPr>
      </p:pic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714612" y="4143380"/>
            <a:ext cx="3674073" cy="20447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842946"/>
          </a:xfrm>
        </p:spPr>
        <p:txBody>
          <a:bodyPr>
            <a:normAutofit fontScale="90000"/>
          </a:bodyPr>
          <a:lstStyle/>
          <a:p>
            <a:r>
              <a:rPr lang="ru-RU" sz="1800" b="1" dirty="0" smtClean="0">
                <a:solidFill>
                  <a:srgbClr val="0F772F"/>
                </a:solidFill>
              </a:rPr>
              <a:t> Министерство антимонопольного регулирования и торговли</a:t>
            </a:r>
            <a:br>
              <a:rPr lang="ru-RU" sz="1800" b="1" dirty="0" smtClean="0">
                <a:solidFill>
                  <a:srgbClr val="0F772F"/>
                </a:solidFill>
              </a:rPr>
            </a:br>
            <a:r>
              <a:rPr lang="ru-RU" sz="1800" b="1" dirty="0" smtClean="0">
                <a:solidFill>
                  <a:srgbClr val="0F772F"/>
                </a:solidFill>
              </a:rPr>
              <a:t>Министерство здравоохранения </a:t>
            </a:r>
            <a:br>
              <a:rPr lang="ru-RU" sz="1800" b="1" dirty="0" smtClean="0">
                <a:solidFill>
                  <a:srgbClr val="0F772F"/>
                </a:solidFill>
              </a:rPr>
            </a:br>
            <a:r>
              <a:rPr lang="ru-RU" sz="2000" b="1" dirty="0" smtClean="0">
                <a:solidFill>
                  <a:srgbClr val="0F772F"/>
                </a:solidFill>
              </a:rPr>
              <a:t>РЕКОМЕНДУЮТ</a:t>
            </a:r>
            <a:endParaRPr lang="ru-RU" sz="2000" dirty="0"/>
          </a:p>
        </p:txBody>
      </p:sp>
      <p:sp>
        <p:nvSpPr>
          <p:cNvPr id="3" name="Подзаголовок 2"/>
          <p:cNvSpPr>
            <a:spLocks noGrp="1"/>
          </p:cNvSpPr>
          <p:nvPr>
            <p:ph sz="quarter" idx="1"/>
          </p:nvPr>
        </p:nvSpPr>
        <p:spPr>
          <a:xfrm>
            <a:off x="357158" y="1857364"/>
            <a:ext cx="8448514" cy="4429156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ru-RU" sz="2400" b="1" dirty="0" smtClean="0">
                <a:solidFill>
                  <a:srgbClr val="FF0000"/>
                </a:solidFill>
              </a:rPr>
              <a:t>исключить возможность </a:t>
            </a:r>
            <a:r>
              <a:rPr lang="ru-RU" sz="2400" dirty="0" smtClean="0"/>
              <a:t>покупателям самостоятельно осуществлять нарезку пищевых продуктов</a:t>
            </a:r>
          </a:p>
          <a:p>
            <a:pPr>
              <a:buFont typeface="Wingdings" pitchFamily="2" charset="2"/>
              <a:buChar char="§"/>
            </a:pPr>
            <a:r>
              <a:rPr lang="ru-RU" sz="2400" b="1" dirty="0" smtClean="0">
                <a:solidFill>
                  <a:srgbClr val="FF0000"/>
                </a:solidFill>
              </a:rPr>
              <a:t>передачу</a:t>
            </a:r>
            <a:r>
              <a:rPr lang="ru-RU" sz="2400" dirty="0" smtClean="0"/>
              <a:t> покупателям </a:t>
            </a:r>
            <a:r>
              <a:rPr lang="ru-RU" sz="2400" b="1" dirty="0" smtClean="0">
                <a:solidFill>
                  <a:srgbClr val="FF0000"/>
                </a:solidFill>
              </a:rPr>
              <a:t>пищевых продуктов </a:t>
            </a:r>
            <a:r>
              <a:rPr lang="ru-RU" sz="2400" dirty="0" smtClean="0"/>
              <a:t>осуществлять </a:t>
            </a:r>
            <a:r>
              <a:rPr lang="ru-RU" sz="2400" b="1" dirty="0" smtClean="0">
                <a:solidFill>
                  <a:srgbClr val="FF0000"/>
                </a:solidFill>
              </a:rPr>
              <a:t>в упакованном виде</a:t>
            </a:r>
            <a:r>
              <a:rPr lang="ru-RU" sz="2400" dirty="0" smtClean="0"/>
              <a:t>, не проводить дегустации и иные подобные мероприятия</a:t>
            </a:r>
          </a:p>
          <a:p>
            <a:pPr>
              <a:buFont typeface="Wingdings" pitchFamily="2" charset="2"/>
              <a:buChar char="§"/>
            </a:pPr>
            <a:endParaRPr lang="ru-RU" sz="2400" dirty="0" smtClean="0"/>
          </a:p>
        </p:txBody>
      </p:sp>
      <p:pic>
        <p:nvPicPr>
          <p:cNvPr id="4" name="Picture 2" descr="D:\Обмен\Казакевич\МАРТ эмблема мини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282" y="285728"/>
            <a:ext cx="936819" cy="857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" name="Picture 2" descr="C:\Users\Admin\Desktop\Minzdrav_Belaru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01024" y="285728"/>
            <a:ext cx="857256" cy="857256"/>
          </a:xfrm>
          <a:prstGeom prst="rect">
            <a:avLst/>
          </a:prstGeom>
          <a:noFill/>
        </p:spPr>
      </p:pic>
      <p:pic>
        <p:nvPicPr>
          <p:cNvPr id="5122" name="Picture 2" descr="W:\Upr10\2_РЕКЛАМА\Социальная реклама\Наша соцреклама\Иконки\30_Продукты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28662" y="4429132"/>
            <a:ext cx="1714512" cy="1714512"/>
          </a:xfrm>
          <a:prstGeom prst="rect">
            <a:avLst/>
          </a:prstGeom>
          <a:noFill/>
        </p:spPr>
      </p:pic>
      <p:pic>
        <p:nvPicPr>
          <p:cNvPr id="8" name="Picture 2" descr="W:\Upr10\2_РЕКЛАМА\Социальная реклама\Наша соцреклама\Иконки\30_Продукты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643306" y="4429132"/>
            <a:ext cx="1714512" cy="1714512"/>
          </a:xfrm>
          <a:prstGeom prst="rect">
            <a:avLst/>
          </a:prstGeom>
          <a:noFill/>
        </p:spPr>
      </p:pic>
      <p:pic>
        <p:nvPicPr>
          <p:cNvPr id="9" name="Picture 2" descr="W:\Upr10\2_РЕКЛАМА\Социальная реклама\Наша соцреклама\Иконки\30_Продукты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357950" y="4429132"/>
            <a:ext cx="1714512" cy="171451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842946"/>
          </a:xfrm>
        </p:spPr>
        <p:txBody>
          <a:bodyPr>
            <a:normAutofit fontScale="90000"/>
          </a:bodyPr>
          <a:lstStyle/>
          <a:p>
            <a:r>
              <a:rPr lang="ru-RU" sz="1800" b="1" dirty="0" smtClean="0">
                <a:solidFill>
                  <a:srgbClr val="0F772F"/>
                </a:solidFill>
              </a:rPr>
              <a:t> Министерство антимонопольного регулирования и торговли</a:t>
            </a:r>
            <a:br>
              <a:rPr lang="ru-RU" sz="1800" b="1" dirty="0" smtClean="0">
                <a:solidFill>
                  <a:srgbClr val="0F772F"/>
                </a:solidFill>
              </a:rPr>
            </a:br>
            <a:r>
              <a:rPr lang="ru-RU" sz="1800" b="1" dirty="0" smtClean="0">
                <a:solidFill>
                  <a:srgbClr val="0F772F"/>
                </a:solidFill>
              </a:rPr>
              <a:t>Министерство здравоохранения </a:t>
            </a:r>
            <a:br>
              <a:rPr lang="ru-RU" sz="1800" b="1" dirty="0" smtClean="0">
                <a:solidFill>
                  <a:srgbClr val="0F772F"/>
                </a:solidFill>
              </a:rPr>
            </a:br>
            <a:r>
              <a:rPr lang="ru-RU" sz="2000" b="1" dirty="0" smtClean="0">
                <a:solidFill>
                  <a:srgbClr val="0F772F"/>
                </a:solidFill>
              </a:rPr>
              <a:t>РЕКОМЕНДУЮТ</a:t>
            </a:r>
            <a:endParaRPr lang="ru-RU" sz="2000" dirty="0"/>
          </a:p>
        </p:txBody>
      </p:sp>
      <p:sp>
        <p:nvSpPr>
          <p:cNvPr id="3" name="Подзаголовок 2"/>
          <p:cNvSpPr>
            <a:spLocks noGrp="1"/>
          </p:cNvSpPr>
          <p:nvPr>
            <p:ph sz="quarter" idx="1"/>
          </p:nvPr>
        </p:nvSpPr>
        <p:spPr>
          <a:xfrm>
            <a:off x="301752" y="1643050"/>
            <a:ext cx="8503920" cy="4643470"/>
          </a:xfrm>
        </p:spPr>
        <p:txBody>
          <a:bodyPr>
            <a:normAutofit/>
          </a:bodyPr>
          <a:lstStyle/>
          <a:p>
            <a:pPr algn="just">
              <a:buFont typeface="Wingdings" pitchFamily="2" charset="2"/>
              <a:buChar char="§"/>
            </a:pPr>
            <a:r>
              <a:rPr lang="ru-RU" sz="2400" dirty="0" smtClean="0"/>
              <a:t>в течение рабочего дня </a:t>
            </a:r>
            <a:r>
              <a:rPr lang="ru-RU" sz="2400" b="1" dirty="0" smtClean="0">
                <a:solidFill>
                  <a:srgbClr val="FF0000"/>
                </a:solidFill>
              </a:rPr>
              <a:t>каждые 2 часа проводить влажную уборку </a:t>
            </a:r>
            <a:r>
              <a:rPr lang="ru-RU" sz="2400" dirty="0" smtClean="0"/>
              <a:t>помещений, часто используемых предметов с применением дезинфицирующих средств: обработка ручек дверей, поручней, витрин самообслуживания и т.д.</a:t>
            </a:r>
          </a:p>
          <a:p>
            <a:pPr algn="just">
              <a:buFont typeface="Wingdings" pitchFamily="2" charset="2"/>
              <a:buChar char="§"/>
            </a:pPr>
            <a:r>
              <a:rPr lang="ru-RU" sz="2400" dirty="0" smtClean="0"/>
              <a:t>при наличии возможности </a:t>
            </a:r>
            <a:r>
              <a:rPr lang="ru-RU" sz="2400" b="1" dirty="0" smtClean="0">
                <a:solidFill>
                  <a:srgbClr val="FF0000"/>
                </a:solidFill>
              </a:rPr>
              <a:t>проветривать помещение каждые 2 часа</a:t>
            </a:r>
          </a:p>
        </p:txBody>
      </p:sp>
      <p:pic>
        <p:nvPicPr>
          <p:cNvPr id="4" name="Picture 2" descr="D:\Обмен\Казакевич\МАРТ эмблема мини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282" y="285728"/>
            <a:ext cx="936819" cy="857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" name="Picture 2" descr="C:\Users\Admin\Desktop\Minzdrav_Belaru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01024" y="285728"/>
            <a:ext cx="857256" cy="857256"/>
          </a:xfrm>
          <a:prstGeom prst="rect">
            <a:avLst/>
          </a:prstGeom>
          <a:noFill/>
        </p:spPr>
      </p:pic>
      <p:pic>
        <p:nvPicPr>
          <p:cNvPr id="2050" name="Picture 2" descr="W:\Upr10\2_РЕКЛАМА\Социальная реклама\Наша соцреклама\Иконки\16_Уборка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428860" y="4429132"/>
            <a:ext cx="1714512" cy="1714512"/>
          </a:xfrm>
          <a:prstGeom prst="rect">
            <a:avLst/>
          </a:prstGeom>
          <a:noFill/>
        </p:spPr>
      </p:pic>
      <p:pic>
        <p:nvPicPr>
          <p:cNvPr id="2051" name="Picture 3" descr="W:\Upr10\2_РЕКЛАМА\Социальная реклама\Наша соцреклама\Иконки\17-Уборка.pn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000628" y="4429132"/>
            <a:ext cx="1714512" cy="171451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фициальная">
  <a:themeElements>
    <a:clrScheme name="Официальная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Официальная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Официальная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243</TotalTime>
  <Words>316</Words>
  <Application>Microsoft Office PowerPoint</Application>
  <PresentationFormat>Экран (4:3)</PresentationFormat>
  <Paragraphs>46</Paragraphs>
  <Slides>13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7" baseType="lpstr">
      <vt:lpstr>Georgia</vt:lpstr>
      <vt:lpstr>Wingdings</vt:lpstr>
      <vt:lpstr>Wingdings 2</vt:lpstr>
      <vt:lpstr>Официальная</vt:lpstr>
      <vt:lpstr>Министерство антимонопольного регулирования и торговли Министерство здравоохранения  РЕКОМЕНДУЮТ</vt:lpstr>
      <vt:lpstr>Министерство антимонопольного регулирования и торговли Министерство здравоохранения  РЕКОМЕНДУЮТ</vt:lpstr>
      <vt:lpstr> Министерство антимонопольного регулирования и торговли Министерство здравоохранения  РЕКОМЕНДУЮТ</vt:lpstr>
      <vt:lpstr> Министерство антимонопольного регулирования и торговли Министерство здравоохранения  РЕКОМЕНДУЮТ</vt:lpstr>
      <vt:lpstr> Министерство антимонопольного регулирования и торговли Министерство здравоохранения  РЕКОМЕНДУЮТ</vt:lpstr>
      <vt:lpstr> Министерство антимонопольного регулирования и торговли Министерство здравоохранения  РЕКОМЕНДУЮТ</vt:lpstr>
      <vt:lpstr> Министерство антимонопольного регулирования и торговли Министерство здравоохранения  РЕКОМЕНДУЮТ</vt:lpstr>
      <vt:lpstr> Министерство антимонопольного регулирования и торговли Министерство здравоохранения  РЕКОМЕНДУЮТ</vt:lpstr>
      <vt:lpstr> Министерство антимонопольного регулирования и торговли Министерство здравоохранения  РЕКОМЕНДУЮТ</vt:lpstr>
      <vt:lpstr> Министерство антимонопольного регулирования и торговли Министерство здравоохранения  РЕКОМЕНДУЮТ</vt:lpstr>
      <vt:lpstr> Министерство антимонопольного регулирования и торговли Министерство здравоохранения  РЕКОМЕНДУЮТ</vt:lpstr>
      <vt:lpstr>Министерство антимонопольного регулирования и торговли Министерство здравоохранения  РЕКОМЕНДУЮТ</vt:lpstr>
      <vt:lpstr>Министерство антимонопольного регулирования и торговли Министерство здравоохранения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Министерство антимонопольного регулирования и торговли РЕКОМЕНДУЕТ</dc:title>
  <dc:creator>Гаврильчик Инна Анатольевна</dc:creator>
  <cp:lastModifiedBy>Пользователь Windows</cp:lastModifiedBy>
  <cp:revision>48</cp:revision>
  <dcterms:created xsi:type="dcterms:W3CDTF">2020-06-11T16:34:18Z</dcterms:created>
  <dcterms:modified xsi:type="dcterms:W3CDTF">2020-07-02T13:31:34Z</dcterms:modified>
</cp:coreProperties>
</file>