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67" r:id="rId2"/>
    <p:sldId id="369" r:id="rId3"/>
    <p:sldId id="371" r:id="rId4"/>
    <p:sldId id="373" r:id="rId5"/>
    <p:sldId id="375" r:id="rId6"/>
    <p:sldId id="377" r:id="rId7"/>
    <p:sldId id="379" r:id="rId8"/>
    <p:sldId id="351" r:id="rId9"/>
    <p:sldId id="352" r:id="rId10"/>
    <p:sldId id="381" r:id="rId11"/>
    <p:sldId id="383" r:id="rId12"/>
    <p:sldId id="385" r:id="rId13"/>
    <p:sldId id="386" r:id="rId14"/>
    <p:sldId id="388" r:id="rId15"/>
    <p:sldId id="390" r:id="rId16"/>
    <p:sldId id="392" r:id="rId17"/>
    <p:sldId id="394" r:id="rId18"/>
    <p:sldId id="396" r:id="rId19"/>
    <p:sldId id="398" r:id="rId20"/>
    <p:sldId id="400" r:id="rId21"/>
    <p:sldId id="401" r:id="rId22"/>
    <p:sldId id="402" r:id="rId23"/>
    <p:sldId id="403" r:id="rId24"/>
    <p:sldId id="404" r:id="rId25"/>
    <p:sldId id="405" r:id="rId26"/>
    <p:sldId id="410" r:id="rId27"/>
    <p:sldId id="407" r:id="rId28"/>
    <p:sldId id="408" r:id="rId29"/>
    <p:sldId id="409" r:id="rId30"/>
  </p:sldIdLst>
  <p:sldSz cx="9144000" cy="6858000" type="screen4x3"/>
  <p:notesSz cx="6797675" cy="9928225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2" autoAdjust="0"/>
    <p:restoredTop sz="94718" autoAdjust="0"/>
  </p:normalViewPr>
  <p:slideViewPr>
    <p:cSldViewPr>
      <p:cViewPr>
        <p:scale>
          <a:sx n="66" d="100"/>
          <a:sy n="66" d="100"/>
        </p:scale>
        <p:origin x="-618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1A4C43-B252-4F49-895B-CE290281F1C1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4FC9BA6-DA39-48BB-8AFB-FCDBF85855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41926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9220" name="Номер слайда 3"/>
          <p:cNvSpPr txBox="1">
            <a:spLocks noGrp="1"/>
          </p:cNvSpPr>
          <p:nvPr/>
        </p:nvSpPr>
        <p:spPr bwMode="auto">
          <a:xfrm>
            <a:off x="3850443" y="9430091"/>
            <a:ext cx="2945659" cy="496411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7BDD3A3E-52FF-474F-BCE0-B60BA18E401A}" type="slidenum">
              <a:rPr lang="ru-RU" sz="1200">
                <a:latin typeface="+mn-lt"/>
              </a:rPr>
              <a:pPr algn="r">
                <a:defRPr/>
              </a:pPr>
              <a:t>29</a:t>
            </a:fld>
            <a:endParaRPr lang="ru-RU" sz="1200">
              <a:latin typeface="+mn-lt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2A102-C6DE-413C-AF31-C30647BCEBDC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9BF4C-1101-4E97-AC11-15214332C9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2099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F00AD-D4D6-4486-B7D5-6D070151FF60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0A6B71-6DFC-46F8-958C-081916FB3EF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68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CD45-A1AE-4BD3-A5F7-0B6D3415178C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36238-CC46-4F09-9D83-9CA7824194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615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7957C-9A85-41E0-9EB3-0C590B7F170A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F7615-9A5F-48E6-854E-8BEDE7DE5F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95618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Заголовок, текст и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5035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13200" cy="452556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иаграмма 3"/>
          <p:cNvSpPr>
            <a:spLocks noGrp="1"/>
          </p:cNvSpPr>
          <p:nvPr>
            <p:ph type="chart" sz="half" idx="2"/>
          </p:nvPr>
        </p:nvSpPr>
        <p:spPr>
          <a:xfrm>
            <a:off x="4673600" y="1600200"/>
            <a:ext cx="4013200" cy="4525566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C893D-E64A-4172-922B-1D2D49BAC508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272F3-0F06-46EE-9821-C4CC8751095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10B40-7625-4B4D-BF52-AA1B6A554B70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2DB2B-E244-4FC3-ABA0-79CD75D2B0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3596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03D1C-B53B-45F7-B18E-785E9DD1EB5E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77DE65-73F0-46DF-8241-793AAFD800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84998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F9958-1DBB-4901-811F-934BB6EB8796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31F51-F4A0-4454-B41D-0EDB44A11CF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8970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14AD2B-1225-474A-8994-CD1FA6C0D8AF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CD4CA2-0F12-4FC1-BC5A-37E365418B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96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4C2E25-EBC7-4C98-91DA-2203472ED402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76B21-F4D2-4839-B327-F1E0652FBAB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5660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92E179-218C-4D4E-BB37-9E7732C2104B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20EAA1-D20D-4254-A315-6311C107FE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83519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A160A7-3C1C-4CC7-B2DC-3CD0ED2A03FC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01086-BC99-43B8-9753-B6A29907BB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549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C943A-871E-4FC5-860F-C9669B50837C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8D3D-B029-4437-A7C0-AD6FE47625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92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58F2643-1942-40B4-B63C-8B7888A52FBA}" type="datetimeFigureOut">
              <a:rPr lang="ru-RU"/>
              <a:pPr>
                <a:defRPr/>
              </a:pPr>
              <a:t>25.02.2019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B96A3C7-1BAD-4DB3-BE4D-3567FB42DE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volkovysk.grodno-region.by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9512" y="3429000"/>
            <a:ext cx="8715375" cy="2857520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Перечень </a:t>
            </a:r>
            <a:r>
              <a:rPr lang="ru-RU" sz="3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неиспользуемого </a:t>
            </a:r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имущества</a:t>
            </a:r>
            <a:r>
              <a:rPr lang="ru-RU" sz="3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находящегося в собственности</a:t>
            </a:r>
            <a:r>
              <a:rPr lang="en-US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Волковысского района, предлагаемого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 продаже на аукционах в </a:t>
            </a:r>
            <a:r>
              <a:rPr lang="ru-RU" sz="35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году</a:t>
            </a:r>
            <a:endParaRPr lang="ru-RU" altLang="ru-RU" sz="3500" b="1" dirty="0" smtClean="0">
              <a:solidFill>
                <a:srgbClr val="898989"/>
              </a:solidFill>
              <a:latin typeface="Times New Roman" pitchFamily="18" charset="0"/>
            </a:endParaRPr>
          </a:p>
        </p:txBody>
      </p:sp>
      <p:pic>
        <p:nvPicPr>
          <p:cNvPr id="2" name="Picture 7" descr="http://volkovysk.grodno-region.by/uploads/files/gerb3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39"/>
            <a:ext cx="2520280" cy="305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99792" y="1025441"/>
            <a:ext cx="6336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Волковысский районный исполнительный комитет</a:t>
            </a:r>
            <a:r>
              <a:rPr lang="ru-RU" altLang="ru-RU" sz="40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40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1519677"/>
              </p:ext>
            </p:extLst>
          </p:nvPr>
        </p:nvGraphicFramePr>
        <p:xfrm>
          <a:off x="3929058" y="928671"/>
          <a:ext cx="5040560" cy="559608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732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83238">
                  <a:extLst>
                    <a:ext uri="{9D8B030D-6E8A-4147-A177-3AD203B41FA5}">
                      <a16:colId xmlns:a16="http://schemas.microsoft.com/office/drawing/2014/main" xmlns="" val="4261658303"/>
                    </a:ext>
                  </a:extLst>
                </a:gridCol>
              </a:tblGrid>
              <a:tr h="236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г. Волковыск,  ул. Победы, 81-6</a:t>
                      </a:r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alt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942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Балансодержа-тель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500" dirty="0" smtClean="0">
                          <a:latin typeface="Times New Roman" pitchFamily="18" charset="0"/>
                        </a:rPr>
                        <a:t>Производственное коммунальное унитарное предприятие «</a:t>
                      </a:r>
                      <a:r>
                        <a:rPr lang="ru-RU" altLang="ru-RU" sz="1500" dirty="0" err="1" smtClean="0">
                          <a:latin typeface="Times New Roman" pitchFamily="18" charset="0"/>
                        </a:rPr>
                        <a:t>Волковысское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 коммунальное хозяйство», тел. 8(01512) 2 06 01, 2 06 13</a:t>
                      </a:r>
                      <a:endParaRPr lang="ru-RU" alt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45306"/>
                  </a:ext>
                </a:extLst>
              </a:tr>
              <a:tr h="16298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капитальном строении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Инвентарный номер: 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 410/</a:t>
                      </a:r>
                      <a:r>
                        <a:rPr lang="en-US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D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-24121</a:t>
                      </a:r>
                      <a:endParaRPr lang="ru-RU" altLang="ru-RU" sz="15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Общая площадь (</a:t>
                      </a:r>
                      <a:r>
                        <a:rPr lang="ru-RU" altLang="ru-RU" sz="15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.):  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15,8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Назначение: 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помещение коммунального хозяйства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Составные части: погреб</a:t>
                      </a:r>
                      <a:endParaRPr lang="ru-RU" altLang="ru-RU" sz="15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постройки: 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1985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2949"/>
                  </a:ext>
                </a:extLst>
              </a:tr>
              <a:tr h="22132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земельном участке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номер: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420850100001000892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Целевое назначение: земельный участок для</a:t>
                      </a:r>
                      <a:r>
                        <a:rPr lang="ru-RU" altLang="ru-RU" sz="15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размещения объектов коммунального хозяйства (для обслуживания и эксплуатации здания сарая)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земельного участка га: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0,0772 га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капитальных строений на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земельном участке: 1 здание  (16 изолированных помещений сараев)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013921"/>
                  </a:ext>
                </a:extLst>
              </a:tr>
              <a:tr h="493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вовлечения: 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на аукционе</a:t>
                      </a:r>
                      <a:endParaRPr lang="ru-RU" altLang="ru-RU" sz="15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9833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19" y="333375"/>
            <a:ext cx="8784975" cy="503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Сарай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3" descr="E:\Мои документы\ПТО ТХ\2017ГОД\Обращение с недвижимым имуществом\Отчуждение  объектов недвижимости КУП ВКХ\Сараи Победы 81\Фото\IMG_08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" y="1124744"/>
            <a:ext cx="3205163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:\Мои документы\ПТО ТХ\2017ГОД\Обращение с недвижимым имуществом\Отчуждение  объектов недвижимости КУП ВКХ\Сараи Победы 81\Фото\WP_20171207_10_57_43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7" y="3284984"/>
            <a:ext cx="3205164" cy="2664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499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3657600" cy="253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114800"/>
            <a:ext cx="3733800" cy="2389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19" y="333375"/>
            <a:ext cx="8784975" cy="503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altLang="ru-RU" sz="2400" b="1" dirty="0" smtClean="0">
                <a:solidFill>
                  <a:schemeClr val="tx1"/>
                </a:solidFill>
                <a:latin typeface="Times New Roman" pitchFamily="18" charset="0"/>
              </a:rPr>
              <a:t>Фельдшерско-акушерский пункт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6161392"/>
              </p:ext>
            </p:extLst>
          </p:nvPr>
        </p:nvGraphicFramePr>
        <p:xfrm>
          <a:off x="4103440" y="1071546"/>
          <a:ext cx="4826278" cy="5589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962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6658">
                  <a:extLst>
                    <a:ext uri="{9D8B030D-6E8A-4147-A177-3AD203B41FA5}">
                      <a16:colId xmlns:a16="http://schemas.microsoft.com/office/drawing/2014/main" xmlns="" val="4261658303"/>
                    </a:ext>
                  </a:extLst>
                </a:gridCol>
              </a:tblGrid>
              <a:tr h="2364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Волковысский</a:t>
                      </a:r>
                      <a:r>
                        <a:rPr lang="ru-RU" altLang="ru-RU" sz="15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район, д. </a:t>
                      </a:r>
                      <a:r>
                        <a:rPr lang="ru-RU" altLang="ru-RU" sz="150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Богди</a:t>
                      </a:r>
                      <a:r>
                        <a:rPr lang="ru-RU" altLang="ru-RU" sz="15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32</a:t>
                      </a:r>
                      <a:endParaRPr lang="ru-RU" alt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8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Балансодержа-тель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kumimoji="0" lang="ru-RU" altLang="ru-RU" sz="15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Коммунальное сельскохозяйственное унитарное предприятие «</a:t>
                      </a:r>
                      <a:r>
                        <a:rPr kumimoji="0" lang="ru-RU" altLang="ru-RU" sz="1500" b="0" i="0" u="none" strike="noStrike" kern="1200" cap="none" spc="0" normalizeH="0" baseline="0" noProof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Матвеевцы</a:t>
                      </a:r>
                      <a:r>
                        <a:rPr kumimoji="0" lang="ru-RU" altLang="ru-RU" sz="15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+mn-cs"/>
                        </a:rPr>
                        <a:t>»,</a:t>
                      </a:r>
                    </a:p>
                    <a:p>
                      <a:pPr algn="l" eaLnBrk="1" hangingPunct="1"/>
                      <a:r>
                        <a:rPr lang="ru-RU" altLang="ru-RU" sz="1500" b="0" smtClean="0">
                          <a:latin typeface="Times New Roman" pitchFamily="18" charset="0"/>
                        </a:rPr>
                        <a:t>тел</a:t>
                      </a:r>
                      <a:r>
                        <a:rPr lang="ru-RU" altLang="ru-RU" sz="1500" b="0" dirty="0" smtClean="0">
                          <a:latin typeface="Times New Roman" pitchFamily="18" charset="0"/>
                        </a:rPr>
                        <a:t>. 8(01512</a:t>
                      </a:r>
                      <a:r>
                        <a:rPr lang="ru-RU" altLang="ru-RU" sz="1500" b="0" smtClean="0">
                          <a:latin typeface="Times New Roman" pitchFamily="18" charset="0"/>
                        </a:rPr>
                        <a:t>) 7</a:t>
                      </a:r>
                      <a:r>
                        <a:rPr lang="ru-RU" altLang="ru-RU" sz="1500" b="0" baseline="0" smtClean="0">
                          <a:latin typeface="Times New Roman" pitchFamily="18" charset="0"/>
                        </a:rPr>
                        <a:t> 47 21</a:t>
                      </a:r>
                      <a:endParaRPr lang="ru-RU" altLang="ru-RU" sz="15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45306"/>
                  </a:ext>
                </a:extLst>
              </a:tr>
              <a:tr h="207170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капитальном строении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Инвентарный номер: 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Calibri" pitchFamily="34" charset="0"/>
                        </a:rPr>
                        <a:t>410/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С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Calibri" pitchFamily="34" charset="0"/>
                        </a:rPr>
                        <a:t>-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2886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Общая площадь (кв.м.): 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102,7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Назначение: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специализированное здравоохранения и предоставления социальных услуг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Составные части: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здание </a:t>
                      </a:r>
                      <a:r>
                        <a:rPr lang="ru-RU" altLang="ru-RU" sz="1500" dirty="0" err="1" smtClean="0">
                          <a:latin typeface="Times New Roman" pitchFamily="18" charset="0"/>
                        </a:rPr>
                        <a:t>ФАПа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, пристройка, веранда, терраса, калитки, ворота, забор, мощение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charset="0"/>
                        <a:buNone/>
                      </a:pPr>
                      <a:r>
                        <a:rPr lang="be-BY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постройки: 19</a:t>
                      </a:r>
                      <a:r>
                        <a:rPr lang="be-BY" altLang="ru-RU" sz="1500" dirty="0" smtClean="0">
                          <a:latin typeface="Times New Roman" pitchFamily="18" charset="0"/>
                        </a:rPr>
                        <a:t>95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2949"/>
                  </a:ext>
                </a:extLst>
              </a:tr>
              <a:tr h="192044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земельном участке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номер: </a:t>
                      </a:r>
                      <a:r>
                        <a:rPr lang="ru-RU" sz="1500" dirty="0" smtClean="0">
                          <a:latin typeface="Times New Roman" pitchFamily="18" charset="0"/>
                        </a:rPr>
                        <a:t>420882555500601000040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Целевое назначение: для размещения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объектов здравоохранения и предоставления социальных услуг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земельного участка га: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0,0309 га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капитальных строений на земельном участке: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1 здание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013921"/>
                  </a:ext>
                </a:extLst>
              </a:tr>
              <a:tr h="493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вовлечения: 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на аукционе</a:t>
                      </a:r>
                      <a:endParaRPr lang="ru-RU" altLang="ru-RU" sz="15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983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599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714356"/>
            <a:ext cx="8482042" cy="5572164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ru-RU" sz="3500" b="1" dirty="0" smtClean="0">
                <a:solidFill>
                  <a:schemeClr val="tx1"/>
                </a:solidFill>
                <a:latin typeface="Times New Roman" charset="0"/>
              </a:rPr>
              <a:t>Перечень </a:t>
            </a:r>
            <a:br>
              <a:rPr lang="ru-RU" sz="3500" b="1" dirty="0" smtClean="0">
                <a:solidFill>
                  <a:schemeClr val="tx1"/>
                </a:solidFill>
                <a:latin typeface="Times New Roman" charset="0"/>
              </a:rPr>
            </a:br>
            <a:r>
              <a:rPr lang="ru-RU" sz="3500" b="1" dirty="0" smtClean="0">
                <a:solidFill>
                  <a:schemeClr val="tx1"/>
                </a:solidFill>
                <a:latin typeface="Times New Roman" charset="0"/>
              </a:rPr>
              <a:t>неиспользуемого имущества, находящегося в собственности Волковысского района,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sz="3500" b="1" dirty="0" smtClean="0">
                <a:solidFill>
                  <a:schemeClr val="tx1"/>
                </a:solidFill>
                <a:latin typeface="Times New Roman" charset="0"/>
              </a:rPr>
              <a:t>предлагаемого для продажи на аукционах</a:t>
            </a:r>
            <a:endParaRPr lang="ru-RU" sz="3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понижением начальной цены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продажи на 80 % </a:t>
            </a:r>
          </a:p>
          <a:p>
            <a:pPr eaLnBrk="1" hangingPunct="1">
              <a:spcBef>
                <a:spcPct val="0"/>
              </a:spcBef>
              <a:defRPr/>
            </a:pPr>
            <a:r>
              <a:rPr lang="ru-RU" sz="35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2019 году</a:t>
            </a:r>
            <a:endParaRPr lang="ru-RU" altLang="ru-RU" sz="35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050"/>
          <p:cNvSpPr>
            <a:spLocks noGrp="1"/>
          </p:cNvSpPr>
          <p:nvPr>
            <p:ph type="title" idx="4294967295"/>
          </p:nvPr>
        </p:nvSpPr>
        <p:spPr>
          <a:xfrm>
            <a:off x="457200" y="214290"/>
            <a:ext cx="8229600" cy="1233510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</a:rPr>
              <a:t>Котельная с принадлежностями</a:t>
            </a: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> Адрес: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</a:rPr>
              <a:t>Волковысский район, д. </a:t>
            </a:r>
            <a:r>
              <a:rPr lang="ru-RU" sz="1800" b="1" dirty="0" err="1" smtClean="0">
                <a:latin typeface="Times New Roman" pitchFamily="18" charset="0"/>
              </a:rPr>
              <a:t>Дулевцы</a:t>
            </a:r>
            <a:r>
              <a:rPr lang="ru-RU" sz="1800" b="1" dirty="0" smtClean="0">
                <a:latin typeface="Times New Roman" pitchFamily="18" charset="0"/>
              </a:rPr>
              <a:t>, ул. Садовая, 16А </a:t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Балансодержатель: </a:t>
            </a:r>
            <a:r>
              <a:rPr lang="ru-RU" sz="1800" b="1" dirty="0" smtClean="0">
                <a:latin typeface="Times New Roman" pitchFamily="18" charset="0"/>
              </a:rPr>
              <a:t>КУП «</a:t>
            </a:r>
            <a:r>
              <a:rPr lang="ru-RU" sz="1800" b="1" dirty="0" err="1" smtClean="0">
                <a:latin typeface="Times New Roman" pitchFamily="18" charset="0"/>
              </a:rPr>
              <a:t>Волковысское</a:t>
            </a:r>
            <a:r>
              <a:rPr lang="ru-RU" sz="1800" b="1" dirty="0" smtClean="0">
                <a:latin typeface="Times New Roman" pitchFamily="18" charset="0"/>
              </a:rPr>
              <a:t> коммунальное хозяйство», тел. 8(01512) 2 06 01, 2 06 13</a:t>
            </a:r>
          </a:p>
        </p:txBody>
      </p:sp>
      <p:sp>
        <p:nvSpPr>
          <p:cNvPr id="3075" name="Rectangle 2052"/>
          <p:cNvSpPr>
            <a:spLocks noGrp="1"/>
          </p:cNvSpPr>
          <p:nvPr>
            <p:ph type="body" sz="half" idx="4294967295"/>
          </p:nvPr>
        </p:nvSpPr>
        <p:spPr>
          <a:xfrm>
            <a:off x="4357686" y="1357298"/>
            <a:ext cx="4572032" cy="5286412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Сведения о капитальн</a:t>
            </a:r>
            <a:r>
              <a:rPr lang="ru-RU" sz="1500" b="1" dirty="0" smtClean="0">
                <a:latin typeface="Times New Roman" pitchFamily="18" charset="0"/>
              </a:rPr>
              <a:t>ом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строени</a:t>
            </a:r>
            <a:r>
              <a:rPr lang="ru-RU" sz="1500" b="1" dirty="0" smtClean="0">
                <a:latin typeface="Times New Roman" pitchFamily="18" charset="0"/>
              </a:rPr>
              <a:t>и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410/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</a:rPr>
              <a:t>С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6023</a:t>
            </a:r>
            <a:endParaRPr lang="ru-RU" sz="15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Общая площадь (кв.м.): 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201,1 </a:t>
            </a:r>
            <a:r>
              <a:rPr lang="ru-RU" sz="1500" dirty="0" smtClean="0">
                <a:solidFill>
                  <a:srgbClr val="000000"/>
                </a:solidFill>
                <a:latin typeface="Times New Roman" pitchFamily="18" charset="0"/>
              </a:rPr>
              <a:t> кв.м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Назначение:</a:t>
            </a:r>
            <a:r>
              <a:rPr lang="ru-RU" sz="1500" dirty="0" smtClean="0">
                <a:latin typeface="Times New Roman" pitchFamily="18" charset="0"/>
              </a:rPr>
              <a:t> специализированное коммунального хозяйства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Составные части: </a:t>
            </a:r>
            <a:r>
              <a:rPr lang="ru-RU" sz="1500" dirty="0" smtClean="0">
                <a:latin typeface="Times New Roman" pitchFamily="18" charset="0"/>
              </a:rPr>
              <a:t>холодная пристройка,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dirty="0" smtClean="0">
                <a:latin typeface="Times New Roman" pitchFamily="18" charset="0"/>
              </a:rPr>
              <a:t>ограждение, дымовая труба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e-BY" sz="1500" dirty="0" smtClean="0">
                <a:latin typeface="Times New Roman" pitchFamily="18" charset="0"/>
                <a:cs typeface="Times New Roman" pitchFamily="18" charset="0"/>
              </a:rPr>
              <a:t>Год постройки: 19</a:t>
            </a:r>
            <a:r>
              <a:rPr lang="be-BY" sz="1500" dirty="0" smtClean="0">
                <a:latin typeface="Times New Roman" pitchFamily="18" charset="0"/>
              </a:rPr>
              <a:t>82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e-BY" sz="1500" b="1" dirty="0" smtClean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  <a:r>
              <a:rPr lang="ru-RU" sz="1500" dirty="0" smtClean="0">
                <a:latin typeface="Times New Roman" pitchFamily="18" charset="0"/>
                <a:cs typeface="Calibri" pitchFamily="34" charset="0"/>
              </a:rPr>
              <a:t>42087</a:t>
            </a:r>
            <a:r>
              <a:rPr lang="ru-RU" sz="1500" dirty="0" smtClean="0">
                <a:latin typeface="Times New Roman" pitchFamily="18" charset="0"/>
              </a:rPr>
              <a:t>6203101000015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Целевое назначение: </a:t>
            </a:r>
            <a:r>
              <a:rPr lang="ru-RU" sz="1500" dirty="0" smtClean="0">
                <a:latin typeface="Times New Roman" pitchFamily="18" charset="0"/>
              </a:rPr>
              <a:t>для размещения объектов коммунального хозяйства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  <a:r>
              <a:rPr lang="ru-RU" sz="1500" dirty="0" smtClean="0">
                <a:latin typeface="Times New Roman" pitchFamily="18" charset="0"/>
              </a:rPr>
              <a:t>0,1370</a:t>
            </a:r>
            <a:r>
              <a:rPr lang="ru-RU" sz="1500" dirty="0" smtClean="0">
                <a:latin typeface="Times New Roman" pitchFamily="18" charset="0"/>
                <a:cs typeface="Calibri" pitchFamily="34" charset="0"/>
              </a:rPr>
              <a:t> га</a:t>
            </a:r>
            <a:endParaRPr lang="ru-RU" sz="15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Количество капитальных строений на </a:t>
            </a:r>
            <a:endParaRPr lang="ru-RU" sz="15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земельном участке: </a:t>
            </a:r>
            <a:r>
              <a:rPr lang="ru-RU" sz="1500" dirty="0" smtClean="0">
                <a:latin typeface="Times New Roman" pitchFamily="18" charset="0"/>
              </a:rPr>
              <a:t>1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Способ вовлечения: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продажа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Начальная цена продажи: 11 938 руб. 92 коп.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Условия продажи объекта: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вовлечени</a:t>
            </a:r>
            <a:r>
              <a:rPr lang="ru-RU" sz="1500" dirty="0" smtClean="0">
                <a:latin typeface="Times New Roman" pitchFamily="18" charset="0"/>
              </a:rPr>
              <a:t>е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 хозяйственный оборот в течение трех лет с </a:t>
            </a:r>
            <a:r>
              <a:rPr lang="ru-RU" sz="1500" dirty="0" smtClean="0">
                <a:latin typeface="Times New Roman" pitchFamily="18" charset="0"/>
              </a:rPr>
              <a:t>даты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заключения договора купли-продажи путем использования</a:t>
            </a:r>
            <a:r>
              <a:rPr lang="ru-RU" sz="1500" dirty="0" smtClean="0">
                <a:latin typeface="Times New Roman" pitchFamily="18" charset="0"/>
              </a:rPr>
              <a:t> приобретенного объекта по назначению либо с изменением его назначения в установленном порядке под цели, не противоречащие законодательству Республики Беларусь</a:t>
            </a:r>
          </a:p>
        </p:txBody>
      </p:sp>
      <p:pic>
        <p:nvPicPr>
          <p:cNvPr id="3076" name="Picture 4" descr="F:\теолин13112017\IMG_08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447800"/>
            <a:ext cx="41751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2061" descr="E:\Мои документы\ПТО ТХ\2017ГОД\Обращение с недвижимым имуществом\Отчуждение  объектов недвижимости КУП ВКХ\Водолечебница Теолин\теолин13112017 фото\IMG_085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038600"/>
            <a:ext cx="417512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 idx="4294967295"/>
          </p:nvPr>
        </p:nvSpPr>
        <p:spPr>
          <a:xfrm>
            <a:off x="381000" y="214290"/>
            <a:ext cx="8305800" cy="1071570"/>
          </a:xfrm>
        </p:spPr>
        <p:txBody>
          <a:bodyPr/>
          <a:lstStyle/>
          <a:p>
            <a:pPr>
              <a:lnSpc>
                <a:spcPct val="85000"/>
              </a:lnSpc>
            </a:pPr>
            <a:r>
              <a:rPr lang="ru-RU" sz="2000" b="1" dirty="0" smtClean="0">
                <a:latin typeface="Times New Roman" pitchFamily="18" charset="0"/>
              </a:rPr>
              <a:t>Изолированное помещение в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одолечебниц</a:t>
            </a:r>
            <a:r>
              <a:rPr lang="ru-RU" sz="2000" b="1" dirty="0" smtClean="0">
                <a:latin typeface="Times New Roman" pitchFamily="18" charset="0"/>
              </a:rPr>
              <a:t>ы</a:t>
            </a: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> Адрес: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</a:rPr>
              <a:t>Волковысский район, д. </a:t>
            </a:r>
            <a:r>
              <a:rPr lang="ru-RU" sz="1800" b="1" dirty="0" err="1" smtClean="0">
                <a:latin typeface="Times New Roman" pitchFamily="18" charset="0"/>
              </a:rPr>
              <a:t>Теолин</a:t>
            </a:r>
            <a:r>
              <a:rPr lang="ru-RU" sz="1800" b="1" dirty="0" smtClean="0">
                <a:latin typeface="Times New Roman" pitchFamily="18" charset="0"/>
              </a:rPr>
              <a:t>,  ул. Молодежная, дом 5/2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Балансодержатель: </a:t>
            </a:r>
            <a:r>
              <a:rPr lang="ru-RU" sz="1800" b="1" dirty="0" smtClean="0">
                <a:latin typeface="Times New Roman" pitchFamily="18" charset="0"/>
              </a:rPr>
              <a:t>КУП «</a:t>
            </a:r>
            <a:r>
              <a:rPr lang="ru-RU" sz="1800" b="1" dirty="0" err="1" smtClean="0">
                <a:latin typeface="Times New Roman" pitchFamily="18" charset="0"/>
              </a:rPr>
              <a:t>Волковысское</a:t>
            </a:r>
            <a:r>
              <a:rPr lang="ru-RU" sz="1800" b="1" dirty="0" smtClean="0">
                <a:latin typeface="Times New Roman" pitchFamily="18" charset="0"/>
              </a:rPr>
              <a:t> коммунальное хозяйство», тел. 8(01512) 2 06 01, 2 06 13</a:t>
            </a:r>
          </a:p>
        </p:txBody>
      </p:sp>
      <p:sp>
        <p:nvSpPr>
          <p:cNvPr id="5123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191000" y="1214422"/>
            <a:ext cx="4724400" cy="5262578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Сведения о капитальн</a:t>
            </a:r>
            <a:r>
              <a:rPr lang="ru-RU" sz="1600" b="1" dirty="0" smtClean="0">
                <a:latin typeface="Times New Roman" pitchFamily="18" charset="0"/>
              </a:rPr>
              <a:t>ом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строени</a:t>
            </a:r>
            <a:r>
              <a:rPr lang="ru-RU" sz="1600" b="1" dirty="0" smtClean="0">
                <a:latin typeface="Times New Roman" pitchFamily="18" charset="0"/>
              </a:rPr>
              <a:t>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</a:rPr>
              <a:t>№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410/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-13</a:t>
            </a:r>
            <a:r>
              <a:rPr lang="en-US" sz="16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819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Общая площадь (кв.м.): 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305,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</a:rPr>
              <a:t>9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</a:rPr>
              <a:t>помещение здравоохранения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e-BY" sz="1600" dirty="0" smtClean="0">
                <a:latin typeface="Times New Roman" pitchFamily="18" charset="0"/>
                <a:cs typeface="Times New Roman" pitchFamily="18" charset="0"/>
              </a:rPr>
              <a:t>Год постройки: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1965 </a:t>
            </a:r>
            <a:endParaRPr lang="ru-RU" sz="16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e-BY" sz="1600" b="1" dirty="0" smtClean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pPr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420875708101000014</a:t>
            </a:r>
            <a:r>
              <a:rPr lang="ru-RU" sz="1600" dirty="0" smtClean="0">
                <a:latin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Целевое назначение:</a:t>
            </a:r>
            <a:r>
              <a:rPr lang="ru-RU" sz="1600" dirty="0" smtClean="0">
                <a:latin typeface="Times New Roman" pitchFamily="18" charset="0"/>
              </a:rPr>
              <a:t> земельный участок для обслуживания здания водолечебницы и котельной</a:t>
            </a:r>
            <a:r>
              <a:rPr lang="ru-RU" sz="1600" dirty="0" smtClean="0">
                <a:latin typeface="Times New Roman" pitchFamily="18" charset="0"/>
                <a:cs typeface="Calibri" pitchFamily="34" charset="0"/>
              </a:rPr>
              <a:t>.</a:t>
            </a: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  <a:r>
              <a:rPr lang="ru-RU" sz="1600" dirty="0" smtClean="0">
                <a:latin typeface="Times New Roman" pitchFamily="18" charset="0"/>
              </a:rPr>
              <a:t>0,3106 га                   (доля в праве 9/20)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Количество капитальных строений на </a:t>
            </a:r>
            <a:endParaRPr lang="ru-RU" sz="1600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земельном участке: </a:t>
            </a:r>
            <a:r>
              <a:rPr lang="ru-RU" sz="1600" dirty="0" smtClean="0">
                <a:latin typeface="Times New Roman" pitchFamily="18" charset="0"/>
              </a:rPr>
              <a:t>1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Способ вовлечения: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продажа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Начальная цена продажи: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16 360 руб. 00 коп.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Условия продажи объекта: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вовлечени</a:t>
            </a:r>
            <a:r>
              <a:rPr lang="ru-RU" sz="1600" dirty="0" smtClean="0">
                <a:latin typeface="Times New Roman" pitchFamily="18" charset="0"/>
              </a:rPr>
              <a:t>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 хозяйственный оборот в течение трех лет с </a:t>
            </a:r>
            <a:r>
              <a:rPr lang="ru-RU" sz="1600" dirty="0" smtClean="0">
                <a:latin typeface="Times New Roman" pitchFamily="18" charset="0"/>
              </a:rPr>
              <a:t>даты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заключения договора купли-продажи путем использования</a:t>
            </a:r>
            <a:r>
              <a:rPr lang="ru-RU" sz="1600" dirty="0" smtClean="0">
                <a:latin typeface="Times New Roman" pitchFamily="18" charset="0"/>
              </a:rPr>
              <a:t> приобретенного объекта по назначению либо с изменением его назначения в установленном порядке под цели, не противоречащие законодательству Республики Беларусь</a:t>
            </a: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sz="1500" b="1" dirty="0" smtClean="0">
              <a:latin typeface="Times New Roman" pitchFamily="18" charset="0"/>
            </a:endParaRPr>
          </a:p>
          <a:p>
            <a:pPr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sz="1700" dirty="0" smtClean="0">
              <a:latin typeface="Times New Roman" pitchFamily="18" charset="0"/>
            </a:endParaRPr>
          </a:p>
        </p:txBody>
      </p:sp>
      <p:pic>
        <p:nvPicPr>
          <p:cNvPr id="5124" name="Picture 4" descr="F:\теолин13112017\IMG_08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371600"/>
            <a:ext cx="38100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3962400"/>
            <a:ext cx="3810000" cy="269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/>
          </p:cNvSpPr>
          <p:nvPr>
            <p:ph type="title" idx="4294967295"/>
          </p:nvPr>
        </p:nvSpPr>
        <p:spPr>
          <a:xfrm>
            <a:off x="304800" y="152400"/>
            <a:ext cx="8610600" cy="1219200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</a:rPr>
              <a:t>Сельский дом культуры с принадлежностями</a:t>
            </a: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> Адрес: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Волковысский р</a:t>
            </a:r>
            <a:r>
              <a:rPr lang="ru-RU" sz="1800" b="1" dirty="0" smtClean="0">
                <a:latin typeface="Times New Roman" pitchFamily="18" charset="0"/>
              </a:rPr>
              <a:t>айон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b="1" dirty="0" smtClean="0">
                <a:latin typeface="Times New Roman" pitchFamily="18" charset="0"/>
              </a:rPr>
              <a:t>д. </a:t>
            </a:r>
            <a:r>
              <a:rPr lang="ru-RU" sz="1800" b="1" dirty="0" err="1" smtClean="0">
                <a:latin typeface="Times New Roman" pitchFamily="18" charset="0"/>
              </a:rPr>
              <a:t>Мочулино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ул.</a:t>
            </a:r>
            <a:r>
              <a:rPr lang="ru-RU" sz="1800" b="1" dirty="0" smtClean="0">
                <a:latin typeface="Times New Roman" pitchFamily="18" charset="0"/>
              </a:rPr>
              <a:t>Советская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д</a:t>
            </a:r>
            <a:r>
              <a:rPr lang="ru-RU" sz="1800" b="1" dirty="0" smtClean="0">
                <a:latin typeface="Times New Roman" pitchFamily="18" charset="0"/>
              </a:rPr>
              <a:t>ом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smtClean="0">
                <a:latin typeface="Times New Roman" pitchFamily="18" charset="0"/>
              </a:rPr>
              <a:t>7 </a:t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Балансодержатель: </a:t>
            </a:r>
            <a:r>
              <a:rPr lang="ru-RU" sz="1800" b="1" dirty="0" smtClean="0">
                <a:latin typeface="Times New Roman" pitchFamily="18" charset="0"/>
              </a:rPr>
              <a:t>Отдел культуры Волковысского райисполкома, </a:t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>тел. 8(01512) 4 50 48</a:t>
            </a:r>
          </a:p>
        </p:txBody>
      </p:sp>
      <p:sp>
        <p:nvSpPr>
          <p:cNvPr id="7171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114800" y="1371600"/>
            <a:ext cx="4800600" cy="5257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Сведения о капитальн</a:t>
            </a:r>
            <a:r>
              <a:rPr lang="ru-RU" sz="1400" b="1" dirty="0" smtClean="0">
                <a:latin typeface="Times New Roman" pitchFamily="18" charset="0"/>
              </a:rPr>
              <a:t>ом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строени</a:t>
            </a:r>
            <a:r>
              <a:rPr lang="ru-RU" sz="1400" b="1" dirty="0" smtClean="0">
                <a:latin typeface="Times New Roman" pitchFamily="18" charset="0"/>
              </a:rPr>
              <a:t>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  <a:r>
              <a:rPr lang="ru-RU" sz="1400" dirty="0" smtClean="0">
                <a:latin typeface="Times New Roman" pitchFamily="18" charset="0"/>
                <a:cs typeface="Calibri" pitchFamily="34" charset="0"/>
              </a:rPr>
              <a:t>410/</a:t>
            </a:r>
            <a:r>
              <a:rPr lang="ru-RU" sz="1400" dirty="0" smtClean="0">
                <a:latin typeface="Times New Roman" pitchFamily="18" charset="0"/>
              </a:rPr>
              <a:t>С</a:t>
            </a:r>
            <a:r>
              <a:rPr lang="en-US" sz="1400" dirty="0" smtClean="0">
                <a:latin typeface="Times New Roman" pitchFamily="18" charset="0"/>
                <a:cs typeface="Calibri" pitchFamily="34" charset="0"/>
              </a:rPr>
              <a:t>-</a:t>
            </a:r>
            <a:r>
              <a:rPr lang="ru-RU" sz="1400" dirty="0" smtClean="0">
                <a:latin typeface="Times New Roman" pitchFamily="18" charset="0"/>
              </a:rPr>
              <a:t>21751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Общая площадь (кв.м.):  </a:t>
            </a:r>
            <a:r>
              <a:rPr lang="ru-RU" sz="1400" dirty="0" smtClean="0">
                <a:latin typeface="Times New Roman" pitchFamily="18" charset="0"/>
              </a:rPr>
              <a:t>1565,5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  <a:r>
              <a:rPr lang="ru-RU" sz="1400" dirty="0" smtClean="0">
                <a:latin typeface="Times New Roman" pitchFamily="18" charset="0"/>
              </a:rPr>
              <a:t>специализированное культурно-просветительного и зрелищного назначения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Составные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части:</a:t>
            </a:r>
            <a:r>
              <a:rPr lang="ru-RU" sz="1400" dirty="0" err="1" smtClean="0">
                <a:latin typeface="Times New Roman" pitchFamily="18" charset="0"/>
              </a:rPr>
              <a:t>сельский</a:t>
            </a:r>
            <a:r>
              <a:rPr lang="ru-RU" sz="1400" dirty="0" smtClean="0">
                <a:latin typeface="Times New Roman" pitchFamily="18" charset="0"/>
              </a:rPr>
              <a:t> дом культуры, площадка цементобетонная с бордюром, дорожка бетонная, дорожка асфальтобетонная, кабельная линия электропередач, наружная водопроводная сеть, наружная сеть канализации, наружная тепловая сеть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sz="1400" dirty="0" smtClean="0">
                <a:latin typeface="Times New Roman" pitchFamily="18" charset="0"/>
                <a:cs typeface="Times New Roman" pitchFamily="18" charset="0"/>
              </a:rPr>
              <a:t>Год постройки: </a:t>
            </a:r>
            <a:r>
              <a:rPr lang="be-BY" sz="1400" dirty="0" smtClean="0">
                <a:latin typeface="Times New Roman" pitchFamily="18" charset="0"/>
              </a:rPr>
              <a:t>1984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sz="1400" b="1" dirty="0" smtClean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  <a:r>
              <a:rPr lang="ru-RU" sz="1400" dirty="0" smtClean="0">
                <a:latin typeface="Times New Roman" pitchFamily="18" charset="0"/>
              </a:rPr>
              <a:t>420875705601000137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Целевое назначение: для размещения </a:t>
            </a:r>
            <a:r>
              <a:rPr lang="ru-RU" sz="1400" dirty="0" smtClean="0">
                <a:latin typeface="Times New Roman" pitchFamily="18" charset="0"/>
              </a:rPr>
              <a:t>объектов культурно-просветительного и зрелищного назначения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  <a:r>
              <a:rPr lang="ru-RU" sz="1400" dirty="0" smtClean="0">
                <a:latin typeface="Times New Roman" pitchFamily="18" charset="0"/>
              </a:rPr>
              <a:t>0,3449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Количество капитальных строений на 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земельном участке: </a:t>
            </a:r>
            <a:r>
              <a:rPr lang="ru-RU" sz="1400" dirty="0" smtClean="0">
                <a:latin typeface="Times New Roman" pitchFamily="18" charset="0"/>
              </a:rPr>
              <a:t>1 здание, 3 сооружения, 1 передаточное устройство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Способ вовлечения: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продажа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Начальная цена продажи: 30 127 руб. 37 коп.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Условия продажи объекта: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вовлечени</a:t>
            </a:r>
            <a:r>
              <a:rPr lang="ru-RU" sz="1400" dirty="0" smtClean="0">
                <a:latin typeface="Times New Roman" pitchFamily="18" charset="0"/>
              </a:rPr>
              <a:t>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хозяйственный оборот в течение трех лет с </a:t>
            </a:r>
            <a:r>
              <a:rPr lang="ru-RU" sz="1400" dirty="0" smtClean="0">
                <a:latin typeface="Times New Roman" pitchFamily="18" charset="0"/>
              </a:rPr>
              <a:t>даты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заключения договора купли-продажи путем использования</a:t>
            </a:r>
            <a:r>
              <a:rPr lang="ru-RU" sz="1400" dirty="0" smtClean="0">
                <a:latin typeface="Times New Roman" pitchFamily="18" charset="0"/>
              </a:rPr>
              <a:t> приобретенного объекта по назначению либо с изменением его назначения в установленном порядке под цели, не противоречащие законодательству Республики Беларусь</a:t>
            </a:r>
          </a:p>
        </p:txBody>
      </p:sp>
      <p:pic>
        <p:nvPicPr>
          <p:cNvPr id="7172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4000"/>
            <a:ext cx="3810000" cy="251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114800"/>
            <a:ext cx="3810000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219200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</a:rPr>
              <a:t>Изолированное помещение фельдшерско-акушерского пункта</a:t>
            </a: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>Адрес: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Волковысский район, </a:t>
            </a:r>
            <a:r>
              <a:rPr lang="ru-RU" sz="1800" b="1" dirty="0" smtClean="0">
                <a:latin typeface="Times New Roman" pitchFamily="18" charset="0"/>
              </a:rPr>
              <a:t>д. Новые </a:t>
            </a:r>
            <a:r>
              <a:rPr lang="ru-RU" sz="1800" b="1" dirty="0" err="1" smtClean="0">
                <a:latin typeface="Times New Roman" pitchFamily="18" charset="0"/>
              </a:rPr>
              <a:t>Хатьковцы</a:t>
            </a:r>
            <a:r>
              <a:rPr lang="ru-RU" sz="1800" b="1" dirty="0" smtClean="0">
                <a:latin typeface="Times New Roman" pitchFamily="18" charset="0"/>
              </a:rPr>
              <a:t>,  ул. Шоссейная, дом 23-2 </a:t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Балансодержатель: </a:t>
            </a:r>
            <a:r>
              <a:rPr lang="ru-RU" sz="1800" b="1" dirty="0" smtClean="0">
                <a:latin typeface="Times New Roman" pitchFamily="18" charset="0"/>
              </a:rPr>
              <a:t>Учреждение здравоохранения «Волковысская центральная районная больница», тел. 8(01512)  6 77 04</a:t>
            </a:r>
          </a:p>
        </p:txBody>
      </p:sp>
      <p:sp>
        <p:nvSpPr>
          <p:cNvPr id="9219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572000" y="1295400"/>
            <a:ext cx="44196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Сведения о капитальн</a:t>
            </a:r>
            <a:r>
              <a:rPr lang="ru-RU" sz="1400" b="1" dirty="0" smtClean="0">
                <a:latin typeface="Times New Roman" pitchFamily="18" charset="0"/>
              </a:rPr>
              <a:t>ом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строени</a:t>
            </a:r>
            <a:r>
              <a:rPr lang="ru-RU" sz="1400" b="1" dirty="0" smtClean="0">
                <a:latin typeface="Times New Roman" pitchFamily="18" charset="0"/>
              </a:rPr>
              <a:t>и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  <a:r>
              <a:rPr lang="ru-RU" sz="1400" dirty="0" smtClean="0">
                <a:latin typeface="Times New Roman" pitchFamily="18" charset="0"/>
                <a:cs typeface="Calibri" pitchFamily="34" charset="0"/>
              </a:rPr>
              <a:t>410/</a:t>
            </a:r>
            <a:r>
              <a:rPr lang="en-US" sz="1400" dirty="0" smtClean="0">
                <a:latin typeface="Times New Roman" pitchFamily="18" charset="0"/>
                <a:cs typeface="Calibri" pitchFamily="34" charset="0"/>
              </a:rPr>
              <a:t>D-</a:t>
            </a:r>
            <a:r>
              <a:rPr lang="ru-RU" sz="1400" dirty="0" smtClean="0">
                <a:latin typeface="Times New Roman" pitchFamily="18" charset="0"/>
                <a:cs typeface="Calibri" pitchFamily="34" charset="0"/>
              </a:rPr>
              <a:t>19957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Общая площадь (кв.м.):  </a:t>
            </a:r>
            <a:r>
              <a:rPr lang="ru-RU" sz="1400" dirty="0" smtClean="0">
                <a:latin typeface="Times New Roman" pitchFamily="18" charset="0"/>
              </a:rPr>
              <a:t>73,2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  <a:r>
              <a:rPr lang="ru-RU" sz="1400" dirty="0" smtClean="0">
                <a:latin typeface="Times New Roman" pitchFamily="18" charset="0"/>
              </a:rPr>
              <a:t>специализированное здравоохранения и предоставления социальных услуг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Составные части: </a:t>
            </a:r>
            <a:r>
              <a:rPr lang="ru-RU" sz="1400" dirty="0" smtClean="0">
                <a:latin typeface="Times New Roman" pitchFamily="18" charset="0"/>
              </a:rPr>
              <a:t>изолированное помещение, веранда, сени, сарай, забор дощатый решетчатый на металлических столбах, бетонная дорожка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sz="1400" dirty="0" smtClean="0">
                <a:latin typeface="Times New Roman" pitchFamily="18" charset="0"/>
                <a:cs typeface="Times New Roman" pitchFamily="18" charset="0"/>
              </a:rPr>
              <a:t>Год постройки: 19</a:t>
            </a:r>
            <a:r>
              <a:rPr lang="be-BY" sz="1400" dirty="0" smtClean="0">
                <a:latin typeface="Times New Roman" pitchFamily="18" charset="0"/>
              </a:rPr>
              <a:t>67</a:t>
            </a:r>
            <a:endParaRPr lang="be-BY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sz="1400" b="1" dirty="0" smtClean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  <a:r>
              <a:rPr lang="ru-RU" sz="1400" dirty="0" smtClean="0">
                <a:latin typeface="Times New Roman" pitchFamily="18" charset="0"/>
                <a:cs typeface="Calibri" pitchFamily="34" charset="0"/>
              </a:rPr>
              <a:t>420880910301000076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Целевое назначение: для размещения </a:t>
            </a:r>
            <a:r>
              <a:rPr lang="ru-RU" sz="1400" dirty="0" smtClean="0">
                <a:latin typeface="Times New Roman" pitchFamily="18" charset="0"/>
              </a:rPr>
              <a:t>объектов здравоохранения и предоставления социальных услуг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  <a:r>
              <a:rPr lang="ru-RU" sz="1400" dirty="0" smtClean="0">
                <a:latin typeface="Times New Roman" pitchFamily="18" charset="0"/>
              </a:rPr>
              <a:t>0,1137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Количество капитальных строений на 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земельном участке: </a:t>
            </a:r>
            <a:r>
              <a:rPr lang="ru-RU" sz="1400" dirty="0" smtClean="0">
                <a:latin typeface="Times New Roman" pitchFamily="18" charset="0"/>
              </a:rPr>
              <a:t>2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Способ вовлечения: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продажа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Начальная цена продажи: 2 324 руб. 00 коп.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Условия продажи объекта: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вовлечени</a:t>
            </a:r>
            <a:r>
              <a:rPr lang="ru-RU" sz="1400" dirty="0" smtClean="0">
                <a:latin typeface="Times New Roman" pitchFamily="18" charset="0"/>
              </a:rPr>
              <a:t>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в хозяйственный оборот в течение трех лет с </a:t>
            </a:r>
            <a:r>
              <a:rPr lang="ru-RU" sz="1400" dirty="0" smtClean="0">
                <a:latin typeface="Times New Roman" pitchFamily="18" charset="0"/>
              </a:rPr>
              <a:t>даты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заключения договора купли-продажи путем использования</a:t>
            </a:r>
            <a:r>
              <a:rPr lang="ru-RU" sz="1400" dirty="0" smtClean="0">
                <a:latin typeface="Times New Roman" pitchFamily="18" charset="0"/>
              </a:rPr>
              <a:t> приобретенного объекта по назначению либо с изменением его назначения в установленном порядке под цели, не противоречащие законодательству Республики Беларусь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ru-RU" sz="1400" dirty="0" smtClean="0">
              <a:latin typeface="Times New Roman" pitchFamily="18" charset="0"/>
            </a:endParaRPr>
          </a:p>
        </p:txBody>
      </p:sp>
      <p:pic>
        <p:nvPicPr>
          <p:cNvPr id="9220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00200"/>
            <a:ext cx="4191000" cy="230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4038600"/>
            <a:ext cx="41910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8305800" cy="1143000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</a:rPr>
              <a:t>Фельдшерско-акушерский пункт с принадлежностями</a:t>
            </a:r>
            <a:r>
              <a:rPr lang="ru-RU" sz="1800" b="1" dirty="0" smtClean="0">
                <a:latin typeface="Times New Roman" pitchFamily="18" charset="0"/>
              </a:rPr>
              <a:t/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>Адрес: 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Волковысский район, </a:t>
            </a:r>
            <a:r>
              <a:rPr lang="ru-RU" sz="1800" b="1" dirty="0" smtClean="0">
                <a:latin typeface="Times New Roman" pitchFamily="18" charset="0"/>
              </a:rPr>
              <a:t>д. </a:t>
            </a:r>
            <a:r>
              <a:rPr lang="ru-RU" sz="1800" b="1" dirty="0" err="1" smtClean="0">
                <a:latin typeface="Times New Roman" pitchFamily="18" charset="0"/>
              </a:rPr>
              <a:t>Вехотница</a:t>
            </a:r>
            <a:r>
              <a:rPr lang="ru-RU" sz="1800" b="1" dirty="0" smtClean="0">
                <a:latin typeface="Times New Roman" pitchFamily="18" charset="0"/>
              </a:rPr>
              <a:t>, 47 </a:t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>Б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алансодержатель: </a:t>
            </a:r>
            <a:r>
              <a:rPr lang="ru-RU" sz="1800" b="1" dirty="0" smtClean="0">
                <a:latin typeface="Times New Roman" pitchFamily="18" charset="0"/>
              </a:rPr>
              <a:t>Учреждение здравоохранения «Волковысская центральная районная больница», тел. 8(01512) 6 77 04</a:t>
            </a:r>
            <a:br>
              <a:rPr lang="ru-RU" sz="1800" b="1" dirty="0" smtClean="0">
                <a:latin typeface="Times New Roman" pitchFamily="18" charset="0"/>
              </a:rPr>
            </a:br>
            <a:endParaRPr lang="ru-RU" sz="1800" b="1" dirty="0" smtClean="0">
              <a:latin typeface="Times New Roman" pitchFamily="18" charset="0"/>
            </a:endParaRPr>
          </a:p>
        </p:txBody>
      </p:sp>
      <p:sp>
        <p:nvSpPr>
          <p:cNvPr id="11267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114800" y="1371600"/>
            <a:ext cx="48006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Сведения о капитальн</a:t>
            </a:r>
            <a:r>
              <a:rPr lang="ru-RU" sz="1500" b="1" dirty="0" smtClean="0">
                <a:latin typeface="Times New Roman" pitchFamily="18" charset="0"/>
              </a:rPr>
              <a:t>ом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строени</a:t>
            </a:r>
            <a:r>
              <a:rPr lang="ru-RU" sz="1500" b="1" dirty="0" smtClean="0">
                <a:latin typeface="Times New Roman" pitchFamily="18" charset="0"/>
              </a:rPr>
              <a:t>и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  <a:r>
              <a:rPr lang="ru-RU" sz="1500" dirty="0" smtClean="0">
                <a:latin typeface="Times New Roman" pitchFamily="18" charset="0"/>
                <a:cs typeface="Calibri" pitchFamily="34" charset="0"/>
              </a:rPr>
              <a:t>410/</a:t>
            </a:r>
            <a:r>
              <a:rPr lang="ru-RU" sz="1500" dirty="0" smtClean="0">
                <a:latin typeface="Times New Roman" pitchFamily="18" charset="0"/>
              </a:rPr>
              <a:t>С</a:t>
            </a:r>
            <a:r>
              <a:rPr lang="en-US" sz="1500" dirty="0" smtClean="0">
                <a:latin typeface="Times New Roman" pitchFamily="18" charset="0"/>
                <a:cs typeface="Calibri" pitchFamily="34" charset="0"/>
              </a:rPr>
              <a:t>-</a:t>
            </a:r>
            <a:r>
              <a:rPr lang="ru-RU" sz="1500" dirty="0" smtClean="0">
                <a:latin typeface="Times New Roman" pitchFamily="18" charset="0"/>
                <a:cs typeface="Calibri" pitchFamily="34" charset="0"/>
              </a:rPr>
              <a:t>17416</a:t>
            </a:r>
            <a:r>
              <a:rPr lang="ru-RU" sz="1500" dirty="0" smtClean="0">
                <a:latin typeface="Times New Roman" pitchFamily="18" charset="0"/>
              </a:rPr>
              <a:t>, 410С-30273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Общая площадь (кв.м.):  </a:t>
            </a:r>
            <a:r>
              <a:rPr lang="ru-RU" sz="1500" dirty="0" smtClean="0">
                <a:latin typeface="Times New Roman" pitchFamily="18" charset="0"/>
              </a:rPr>
              <a:t>56,6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  <a:r>
              <a:rPr lang="ru-RU" sz="1500" dirty="0" smtClean="0">
                <a:latin typeface="Times New Roman" pitchFamily="18" charset="0"/>
              </a:rPr>
              <a:t>специализированное здравоохранения и предоставления социальных услуг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Составные части: </a:t>
            </a:r>
            <a:r>
              <a:rPr lang="ru-RU" sz="1500" dirty="0" smtClean="0">
                <a:latin typeface="Times New Roman" pitchFamily="18" charset="0"/>
              </a:rPr>
              <a:t>веранда, терраса, уборная, </a:t>
            </a:r>
            <a:r>
              <a:rPr lang="ru-RU" sz="1500" dirty="0" err="1" smtClean="0">
                <a:latin typeface="Times New Roman" pitchFamily="18" charset="0"/>
              </a:rPr>
              <a:t>сарай,забор</a:t>
            </a:r>
            <a:r>
              <a:rPr lang="ru-RU" sz="1500" dirty="0" smtClean="0">
                <a:latin typeface="Times New Roman" pitchFamily="18" charset="0"/>
              </a:rPr>
              <a:t> дощатый решетчатый на деревянных столбах, дворовое мощение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sz="1500" dirty="0" smtClean="0">
                <a:latin typeface="Times New Roman" pitchFamily="18" charset="0"/>
                <a:cs typeface="Times New Roman" pitchFamily="18" charset="0"/>
              </a:rPr>
              <a:t>Год постройки: 19</a:t>
            </a:r>
            <a:r>
              <a:rPr lang="be-BY" sz="1500" dirty="0" smtClean="0">
                <a:latin typeface="Times New Roman" pitchFamily="18" charset="0"/>
              </a:rPr>
              <a:t>61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sz="1500" b="1" dirty="0" smtClean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  <a:r>
              <a:rPr lang="ru-RU" sz="1500" dirty="0" smtClean="0">
                <a:latin typeface="Times New Roman" pitchFamily="18" charset="0"/>
                <a:cs typeface="Calibri" pitchFamily="34" charset="0"/>
              </a:rPr>
              <a:t>420876201601000068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Целевое назначение: для размещения </a:t>
            </a:r>
            <a:r>
              <a:rPr lang="ru-RU" sz="1500" dirty="0" smtClean="0">
                <a:latin typeface="Times New Roman" pitchFamily="18" charset="0"/>
              </a:rPr>
              <a:t>объектов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</a:rPr>
              <a:t>здравоохранения и предоставления социальных услуг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  <a:r>
              <a:rPr lang="ru-RU" sz="1500" dirty="0" smtClean="0">
                <a:latin typeface="Times New Roman" pitchFamily="18" charset="0"/>
              </a:rPr>
              <a:t>0,0802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Количество капитальных строений на </a:t>
            </a:r>
            <a:endParaRPr lang="ru-RU" sz="15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земельном участке: </a:t>
            </a:r>
            <a:r>
              <a:rPr lang="ru-RU" sz="1500" dirty="0" smtClean="0">
                <a:latin typeface="Times New Roman" pitchFamily="18" charset="0"/>
              </a:rPr>
              <a:t>3 здания, 2 сооружения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Способ вовлечения: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продажа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Начальная цена продажи: 1 770 руб. 60 коп.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Условия продажи объекта: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вовлечени</a:t>
            </a:r>
            <a:r>
              <a:rPr lang="ru-RU" sz="1500" dirty="0" smtClean="0">
                <a:latin typeface="Times New Roman" pitchFamily="18" charset="0"/>
              </a:rPr>
              <a:t>е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 хозяйственный оборот в течение трех лет с </a:t>
            </a:r>
            <a:r>
              <a:rPr lang="ru-RU" sz="1500" dirty="0" smtClean="0">
                <a:latin typeface="Times New Roman" pitchFamily="18" charset="0"/>
              </a:rPr>
              <a:t>даты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заключения договора купли-продажи путем использования</a:t>
            </a:r>
            <a:r>
              <a:rPr lang="ru-RU" sz="1500" dirty="0" smtClean="0">
                <a:latin typeface="Times New Roman" pitchFamily="18" charset="0"/>
              </a:rPr>
              <a:t> приобретенного объекта по назначению либо с изменением его назначения в установленном порядке под цели, не противоречащие законодательству Республики Беларусь</a:t>
            </a:r>
          </a:p>
        </p:txBody>
      </p:sp>
      <p:pic>
        <p:nvPicPr>
          <p:cNvPr id="1126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524000"/>
            <a:ext cx="3657600" cy="250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165600"/>
            <a:ext cx="36576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 idx="4294967295"/>
          </p:nvPr>
        </p:nvSpPr>
        <p:spPr>
          <a:xfrm>
            <a:off x="0" y="152400"/>
            <a:ext cx="9144000" cy="1219200"/>
          </a:xfrm>
        </p:spPr>
        <p:txBody>
          <a:bodyPr/>
          <a:lstStyle/>
          <a:p>
            <a:r>
              <a:rPr lang="ru-RU" sz="2000" b="1" dirty="0" smtClean="0">
                <a:latin typeface="Times New Roman" pitchFamily="18" charset="0"/>
              </a:rPr>
              <a:t>Поликлиника с принадлежностями</a:t>
            </a:r>
            <a:br>
              <a:rPr lang="ru-RU" sz="20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</a:rPr>
              <a:t>Адрес: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Волковысский р</a:t>
            </a:r>
            <a:r>
              <a:rPr lang="ru-RU" sz="1800" b="1" dirty="0" smtClean="0">
                <a:latin typeface="Times New Roman" pitchFamily="18" charset="0"/>
              </a:rPr>
              <a:t>айон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г.</a:t>
            </a:r>
            <a:r>
              <a:rPr lang="ru-RU" sz="1800" b="1" dirty="0" smtClean="0">
                <a:latin typeface="Times New Roman" pitchFamily="18" charset="0"/>
              </a:rPr>
              <a:t>п.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b="1" dirty="0" err="1" smtClean="0">
                <a:latin typeface="Times New Roman" pitchFamily="18" charset="0"/>
                <a:cs typeface="Times New Roman" pitchFamily="18" charset="0"/>
              </a:rPr>
              <a:t>Красносельский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, ул</a:t>
            </a:r>
            <a:r>
              <a:rPr lang="ru-RU" sz="1800" b="1" dirty="0" smtClean="0">
                <a:latin typeface="Times New Roman" pitchFamily="18" charset="0"/>
              </a:rPr>
              <a:t>.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Победы, д</a:t>
            </a:r>
            <a:r>
              <a:rPr lang="ru-RU" sz="1800" b="1" dirty="0" smtClean="0">
                <a:latin typeface="Times New Roman" pitchFamily="18" charset="0"/>
              </a:rPr>
              <a:t>ом</a:t>
            </a: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 38А</a:t>
            </a:r>
            <a:r>
              <a:rPr lang="ru-RU" sz="1800" b="1" dirty="0" smtClean="0">
                <a:latin typeface="Times New Roman" pitchFamily="18" charset="0"/>
              </a:rPr>
              <a:t> </a:t>
            </a:r>
            <a:br>
              <a:rPr lang="ru-RU" sz="1800" b="1" dirty="0" smtClean="0">
                <a:latin typeface="Times New Roman" pitchFamily="18" charset="0"/>
              </a:rPr>
            </a:b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Балансодержатель: </a:t>
            </a:r>
            <a:r>
              <a:rPr lang="ru-RU" sz="1800" b="1" dirty="0" smtClean="0">
                <a:latin typeface="Times New Roman" pitchFamily="18" charset="0"/>
              </a:rPr>
              <a:t>Учреждение здравоохранения «Волковысская центральная районная больница», тел. 8(01512) 6 77 04</a:t>
            </a:r>
          </a:p>
        </p:txBody>
      </p:sp>
      <p:sp>
        <p:nvSpPr>
          <p:cNvPr id="13315" name="Rectangle 4"/>
          <p:cNvSpPr>
            <a:spLocks noGrp="1"/>
          </p:cNvSpPr>
          <p:nvPr>
            <p:ph type="body" sz="half" idx="4294967295"/>
          </p:nvPr>
        </p:nvSpPr>
        <p:spPr>
          <a:xfrm>
            <a:off x="4572000" y="1295400"/>
            <a:ext cx="4343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Сведения о капитальн</a:t>
            </a:r>
            <a:r>
              <a:rPr lang="ru-RU" sz="1500" b="1" dirty="0" smtClean="0">
                <a:latin typeface="Times New Roman" pitchFamily="18" charset="0"/>
              </a:rPr>
              <a:t>ом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 строени</a:t>
            </a:r>
            <a:r>
              <a:rPr lang="ru-RU" sz="1500" b="1" dirty="0" smtClean="0">
                <a:latin typeface="Times New Roman" pitchFamily="18" charset="0"/>
              </a:rPr>
              <a:t>и</a:t>
            </a: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  <a:r>
              <a:rPr lang="ru-RU" sz="1500" dirty="0" smtClean="0">
                <a:latin typeface="Times New Roman" pitchFamily="18" charset="0"/>
                <a:cs typeface="Calibri" pitchFamily="34" charset="0"/>
              </a:rPr>
              <a:t>410/</a:t>
            </a:r>
            <a:r>
              <a:rPr lang="ru-RU" sz="1500" dirty="0" smtClean="0">
                <a:latin typeface="Times New Roman" pitchFamily="18" charset="0"/>
              </a:rPr>
              <a:t>С</a:t>
            </a:r>
            <a:r>
              <a:rPr lang="en-US" sz="1500" dirty="0" smtClean="0">
                <a:latin typeface="Times New Roman" pitchFamily="18" charset="0"/>
                <a:cs typeface="Calibri" pitchFamily="34" charset="0"/>
              </a:rPr>
              <a:t>-</a:t>
            </a:r>
            <a:r>
              <a:rPr lang="ru-RU" sz="1500" dirty="0" smtClean="0">
                <a:latin typeface="Times New Roman" pitchFamily="18" charset="0"/>
                <a:cs typeface="Calibri" pitchFamily="34" charset="0"/>
              </a:rPr>
              <a:t>22724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Общая площадь (кв.м.):  </a:t>
            </a:r>
            <a:r>
              <a:rPr lang="ru-RU" sz="1500" dirty="0" smtClean="0">
                <a:latin typeface="Times New Roman" pitchFamily="18" charset="0"/>
              </a:rPr>
              <a:t>363,1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  <a:r>
              <a:rPr lang="ru-RU" sz="1500" dirty="0" smtClean="0">
                <a:latin typeface="Times New Roman" pitchFamily="18" charset="0"/>
              </a:rPr>
              <a:t>специализированное здравоохранения и предоставления социальных услуг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Составные части: </a:t>
            </a:r>
            <a:r>
              <a:rPr lang="ru-RU" sz="1500" dirty="0" smtClean="0">
                <a:latin typeface="Times New Roman" pitchFamily="18" charset="0"/>
              </a:rPr>
              <a:t>здание поликлиники, дорожка асфальтобетонная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sz="1500" dirty="0" smtClean="0">
                <a:latin typeface="Times New Roman" pitchFamily="18" charset="0"/>
                <a:cs typeface="Times New Roman" pitchFamily="18" charset="0"/>
              </a:rPr>
              <a:t>Год постройки: 1912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sz="1500" b="1" dirty="0" smtClean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  <a:r>
              <a:rPr lang="ru-RU" sz="1500" dirty="0" smtClean="0">
                <a:latin typeface="Times New Roman" pitchFamily="18" charset="0"/>
                <a:cs typeface="Calibri" pitchFamily="34" charset="0"/>
              </a:rPr>
              <a:t>420885790601001417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Целевое назначение: для размещения </a:t>
            </a:r>
            <a:r>
              <a:rPr lang="ru-RU" sz="1500" dirty="0" smtClean="0">
                <a:latin typeface="Times New Roman" pitchFamily="18" charset="0"/>
              </a:rPr>
              <a:t>объектов здравоохранения и предоставления социальных услуг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  <a:r>
              <a:rPr lang="ru-RU" sz="1500" dirty="0" smtClean="0">
                <a:latin typeface="Times New Roman" pitchFamily="18" charset="0"/>
              </a:rPr>
              <a:t>0,1090</a:t>
            </a:r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Количество капитальных строений на </a:t>
            </a:r>
            <a:endParaRPr lang="ru-RU" sz="15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земельном участке: </a:t>
            </a:r>
            <a:r>
              <a:rPr lang="ru-RU" sz="1500" dirty="0" smtClean="0">
                <a:latin typeface="Times New Roman" pitchFamily="18" charset="0"/>
              </a:rPr>
              <a:t>1 здание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Способ вовлечения: 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продажа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Начальная цена продажи: 13 013 руб. 20 коп.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500" b="1" dirty="0" smtClean="0">
                <a:latin typeface="Times New Roman" pitchFamily="18" charset="0"/>
                <a:cs typeface="Times New Roman" pitchFamily="18" charset="0"/>
              </a:rPr>
              <a:t>Условия продажи объекта: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вовлечени</a:t>
            </a:r>
            <a:r>
              <a:rPr lang="ru-RU" sz="1500" dirty="0" smtClean="0">
                <a:latin typeface="Times New Roman" pitchFamily="18" charset="0"/>
              </a:rPr>
              <a:t>е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в хозяйственный оборот в течение трех лет с </a:t>
            </a:r>
            <a:r>
              <a:rPr lang="ru-RU" sz="1500" dirty="0" smtClean="0">
                <a:latin typeface="Times New Roman" pitchFamily="18" charset="0"/>
              </a:rPr>
              <a:t>даты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заключения договора купли-продажи путем использования</a:t>
            </a:r>
            <a:r>
              <a:rPr lang="ru-RU" sz="1500" dirty="0" smtClean="0">
                <a:latin typeface="Times New Roman" pitchFamily="18" charset="0"/>
              </a:rPr>
              <a:t> приобретенного объекта по назначению либо с изменением его назначения в установленном порядке под цели, не противоречащие законодательству Республики Беларусь</a:t>
            </a:r>
          </a:p>
        </p:txBody>
      </p:sp>
      <p:pic>
        <p:nvPicPr>
          <p:cNvPr id="1331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371600"/>
            <a:ext cx="3962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4038600"/>
            <a:ext cx="3810000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altLang="ru-RU" sz="2000" b="1" dirty="0" smtClean="0">
                <a:latin typeface="Times New Roman" pitchFamily="18" charset="0"/>
                <a:cs typeface="Times New Roman" pitchFamily="18" charset="0"/>
              </a:rPr>
              <a:t>Школа с принадлежностями</a:t>
            </a:r>
            <a:r>
              <a:rPr lang="ru-RU" altLang="ru-RU" sz="1800" b="1" dirty="0" smtClean="0">
                <a:latin typeface="Times New Roman" pitchFamily="18" charset="0"/>
              </a:rPr>
              <a:t/>
            </a:r>
            <a:br>
              <a:rPr lang="ru-RU" altLang="ru-RU" sz="1800" b="1" dirty="0" smtClean="0">
                <a:latin typeface="Times New Roman" pitchFamily="18" charset="0"/>
              </a:rPr>
            </a:br>
            <a:r>
              <a:rPr lang="ru-RU" altLang="ru-RU" sz="1800" b="1" dirty="0" smtClean="0">
                <a:latin typeface="Times New Roman" pitchFamily="18" charset="0"/>
              </a:rPr>
              <a:t>Адрес: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</a:rPr>
              <a:t> </a:t>
            </a: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Волковысский район, </a:t>
            </a:r>
            <a:r>
              <a:rPr lang="ru-RU" altLang="ru-RU" sz="1800" b="1" dirty="0" smtClean="0">
                <a:latin typeface="Times New Roman" pitchFamily="18" charset="0"/>
              </a:rPr>
              <a:t>д.Малая </a:t>
            </a:r>
            <a:r>
              <a:rPr lang="ru-RU" altLang="ru-RU" sz="1800" b="1" dirty="0" err="1" smtClean="0">
                <a:latin typeface="Times New Roman" pitchFamily="18" charset="0"/>
              </a:rPr>
              <a:t>Лапеница</a:t>
            </a:r>
            <a:r>
              <a:rPr lang="ru-RU" altLang="ru-RU" sz="1800" b="1" dirty="0" smtClean="0">
                <a:latin typeface="Times New Roman" pitchFamily="18" charset="0"/>
              </a:rPr>
              <a:t>, ул. Школьная, </a:t>
            </a:r>
            <a:r>
              <a:rPr lang="ru-RU" altLang="ru-RU" sz="1800" b="1" dirty="0" err="1" smtClean="0">
                <a:latin typeface="Times New Roman" pitchFamily="18" charset="0"/>
              </a:rPr>
              <a:t>д</a:t>
            </a:r>
            <a:r>
              <a:rPr lang="ru-RU" altLang="ru-RU" sz="1800" b="1" dirty="0" smtClean="0">
                <a:latin typeface="Times New Roman" pitchFamily="18" charset="0"/>
              </a:rPr>
              <a:t> 1</a:t>
            </a:r>
            <a:br>
              <a:rPr lang="ru-RU" altLang="ru-RU" sz="1800" b="1" dirty="0" smtClean="0">
                <a:latin typeface="Times New Roman" pitchFamily="18" charset="0"/>
              </a:rPr>
            </a:br>
            <a:r>
              <a:rPr lang="ru-RU" altLang="ru-RU" sz="1800" b="1" dirty="0" smtClean="0">
                <a:latin typeface="Times New Roman" pitchFamily="18" charset="0"/>
                <a:cs typeface="Times New Roman" pitchFamily="18" charset="0"/>
              </a:rPr>
              <a:t>Балансодержатель: </a:t>
            </a:r>
            <a:r>
              <a:rPr lang="ru-RU" altLang="ru-RU" sz="1800" b="1" dirty="0" smtClean="0">
                <a:latin typeface="Times New Roman" pitchFamily="18" charset="0"/>
              </a:rPr>
              <a:t>Управление образования Волковысского райисполкома, тел. 8(01512) 4 13 35, 4 53 83</a:t>
            </a:r>
          </a:p>
        </p:txBody>
      </p:sp>
      <p:sp>
        <p:nvSpPr>
          <p:cNvPr id="15363" name="Rectangle 4"/>
          <p:cNvSpPr>
            <a:spLocks noGrp="1"/>
          </p:cNvSpPr>
          <p:nvPr>
            <p:ph type="body" sz="half" idx="2"/>
          </p:nvPr>
        </p:nvSpPr>
        <p:spPr>
          <a:xfrm>
            <a:off x="4114800" y="1219200"/>
            <a:ext cx="5029200" cy="54102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Сведения о </a:t>
            </a:r>
            <a:r>
              <a:rPr lang="ru-RU" altLang="ru-RU" sz="1400" b="1" dirty="0" smtClean="0">
                <a:latin typeface="Times New Roman" pitchFamily="18" charset="0"/>
              </a:rPr>
              <a:t>капитальном строении</a:t>
            </a:r>
            <a:r>
              <a:rPr lang="ru-RU" altLang="ru-RU" sz="1400" b="1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Инвентарный номер: </a:t>
            </a:r>
            <a:r>
              <a:rPr lang="ru-RU" altLang="ru-RU" sz="1400" dirty="0" smtClean="0">
                <a:latin typeface="Times New Roman" pitchFamily="18" charset="0"/>
                <a:cs typeface="Calibri" pitchFamily="34" charset="0"/>
              </a:rPr>
              <a:t>410/</a:t>
            </a:r>
            <a:r>
              <a:rPr lang="ru-RU" altLang="ru-RU" sz="1400" dirty="0" smtClean="0">
                <a:latin typeface="Times New Roman" pitchFamily="18" charset="0"/>
              </a:rPr>
              <a:t>С</a:t>
            </a:r>
            <a:r>
              <a:rPr lang="ru-RU" altLang="ru-RU" sz="1400" dirty="0" smtClean="0">
                <a:latin typeface="Times New Roman" pitchFamily="18" charset="0"/>
                <a:cs typeface="Calibri" pitchFamily="34" charset="0"/>
              </a:rPr>
              <a:t>-26522</a:t>
            </a:r>
            <a:r>
              <a:rPr lang="ru-RU" altLang="ru-RU" sz="1400" dirty="0" smtClean="0">
                <a:latin typeface="Times New Roman" pitchFamily="18" charset="0"/>
              </a:rPr>
              <a:t>, </a:t>
            </a:r>
            <a:r>
              <a:rPr lang="ru-RU" altLang="ru-RU" sz="1400" dirty="0" smtClean="0">
                <a:latin typeface="Times New Roman" pitchFamily="18" charset="0"/>
                <a:cs typeface="Calibri" pitchFamily="34" charset="0"/>
              </a:rPr>
              <a:t>410/С-26515,</a:t>
            </a:r>
            <a:r>
              <a:rPr lang="ru-RU" altLang="ru-RU" sz="1400" b="1" dirty="0" smtClean="0">
                <a:latin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  <a:cs typeface="Calibri" pitchFamily="34" charset="0"/>
              </a:rPr>
              <a:t>410/С-26516,</a:t>
            </a:r>
            <a:r>
              <a:rPr lang="ru-RU" altLang="ru-RU" sz="1400" b="1" dirty="0" smtClean="0">
                <a:latin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  <a:cs typeface="Calibri" pitchFamily="34" charset="0"/>
              </a:rPr>
              <a:t>410/С-26524,</a:t>
            </a:r>
            <a:r>
              <a:rPr lang="ru-RU" altLang="ru-RU" sz="1400" b="1" dirty="0" smtClean="0">
                <a:latin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  <a:cs typeface="Calibri" pitchFamily="34" charset="0"/>
              </a:rPr>
              <a:t>410/С-26525,</a:t>
            </a:r>
            <a:r>
              <a:rPr lang="ru-RU" altLang="ru-RU" sz="1400" b="1" dirty="0" smtClean="0">
                <a:latin typeface="Times New Roman" pitchFamily="18" charset="0"/>
              </a:rPr>
              <a:t> </a:t>
            </a: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410/С-26526</a:t>
            </a:r>
            <a:r>
              <a:rPr lang="ru-RU" altLang="ru-RU" sz="1400" dirty="0" smtClean="0">
                <a:latin typeface="Times New Roman" pitchFamily="18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Общая площадь (кв.м.):  </a:t>
            </a:r>
            <a:r>
              <a:rPr lang="ru-RU" altLang="ru-RU" sz="1400" dirty="0" smtClean="0">
                <a:latin typeface="Times New Roman" pitchFamily="18" charset="0"/>
              </a:rPr>
              <a:t>1908,5</a:t>
            </a: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Назначение: </a:t>
            </a:r>
            <a:r>
              <a:rPr lang="ru-RU" altLang="ru-RU" sz="1400" dirty="0" smtClean="0">
                <a:latin typeface="Times New Roman" pitchFamily="18" charset="0"/>
              </a:rPr>
              <a:t>специализированное для образования и воспитания</a:t>
            </a: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Составные части: здание школы, </a:t>
            </a:r>
            <a:r>
              <a:rPr lang="ru-RU" altLang="ru-RU" sz="1400" dirty="0" smtClean="0">
                <a:latin typeface="Times New Roman" pitchFamily="18" charset="0"/>
              </a:rPr>
              <a:t>пристройка, терраса, сарай, погреб, здание интерната с двумя холодными пристройками, пожарный водоем, дворовое мощение, теплица, уборная, теневой навес, забор деревянный с калиткой, забор металлическая сетка с воротами и калиткой, дворовое мощение, стадион, забор ж/б панели, мусорная яма, наружные сети канализационные, наружные сети водопровода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altLang="ru-RU" sz="1400" dirty="0" smtClean="0">
                <a:latin typeface="Times New Roman" pitchFamily="18" charset="0"/>
                <a:cs typeface="Times New Roman" pitchFamily="18" charset="0"/>
              </a:rPr>
              <a:t>Год постройки: 1971</a:t>
            </a:r>
            <a:endParaRPr lang="be-BY" alt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altLang="ru-RU" sz="1400" b="1" dirty="0" smtClean="0">
                <a:latin typeface="Times New Roman" pitchFamily="18" charset="0"/>
                <a:cs typeface="Times New Roman" pitchFamily="18" charset="0"/>
              </a:rPr>
              <a:t>Сведения о земельном участке: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Кадастровый номер: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420880908601000122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Целевое назначение: для размещения </a:t>
            </a:r>
            <a:r>
              <a:rPr lang="ru-RU" altLang="ru-RU" sz="1400" dirty="0" smtClean="0">
                <a:latin typeface="Times New Roman" pitchFamily="18" charset="0"/>
              </a:rPr>
              <a:t>объектов образования и воспитания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Площадь земельного участка га: </a:t>
            </a:r>
            <a:r>
              <a:rPr lang="ru-RU" altLang="ru-RU" sz="1400" dirty="0" smtClean="0">
                <a:latin typeface="Times New Roman" pitchFamily="18" charset="0"/>
              </a:rPr>
              <a:t>2,1862</a:t>
            </a:r>
            <a:endParaRPr lang="ru-RU" alt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altLang="ru-RU" sz="1400" dirty="0" smtClean="0">
                <a:latin typeface="Times New Roman" pitchFamily="18" charset="0"/>
                <a:cs typeface="Times New Roman" pitchFamily="18" charset="0"/>
              </a:rPr>
              <a:t>Количество капитальных строений на земельном участке: </a:t>
            </a:r>
            <a:r>
              <a:rPr lang="ru-RU" altLang="ru-RU" sz="1400" dirty="0" smtClean="0">
                <a:latin typeface="Times New Roman" pitchFamily="18" charset="0"/>
              </a:rPr>
              <a:t>4 здания, 11 сооружений, 2 передаточных устройства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Способ вовлечения: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продажа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Начальная цена продажи: 61 279 руб. 44 коп.</a:t>
            </a:r>
            <a:endParaRPr lang="ru-RU" sz="1400" dirty="0" smtClean="0">
              <a:latin typeface="Times New Roman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Условия продажи объекта: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вовлечени</a:t>
            </a:r>
            <a:r>
              <a:rPr lang="ru-RU" sz="1200" dirty="0" smtClean="0">
                <a:latin typeface="Times New Roman" pitchFamily="18" charset="0"/>
              </a:rPr>
              <a:t>е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 хозяйственный оборот в течение трех лет с </a:t>
            </a:r>
            <a:r>
              <a:rPr lang="ru-RU" sz="1200" dirty="0" smtClean="0">
                <a:latin typeface="Times New Roman" pitchFamily="18" charset="0"/>
              </a:rPr>
              <a:t>даты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заключения договора купли-продажи путем использования</a:t>
            </a:r>
            <a:r>
              <a:rPr lang="ru-RU" sz="1200" dirty="0" smtClean="0">
                <a:latin typeface="Times New Roman" pitchFamily="18" charset="0"/>
              </a:rPr>
              <a:t> приобретенного объекта по назначению либо с изменением его назначения в установленном порядке под цели, не противоречащие законодательству Республики Беларусь</a:t>
            </a:r>
          </a:p>
        </p:txBody>
      </p:sp>
      <p:pic>
        <p:nvPicPr>
          <p:cNvPr id="15364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160020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4038600"/>
            <a:ext cx="3810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50856"/>
              </p:ext>
            </p:extLst>
          </p:nvPr>
        </p:nvGraphicFramePr>
        <p:xfrm>
          <a:off x="3995936" y="1071545"/>
          <a:ext cx="4933782" cy="55007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0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14776">
                  <a:extLst>
                    <a:ext uri="{9D8B030D-6E8A-4147-A177-3AD203B41FA5}">
                      <a16:colId xmlns:a16="http://schemas.microsoft.com/office/drawing/2014/main" xmlns="" val="4261658303"/>
                    </a:ext>
                  </a:extLst>
                </a:gridCol>
              </a:tblGrid>
              <a:tr h="3289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 Волковыск, ул. Советская, 159</a:t>
                      </a:r>
                      <a:endParaRPr lang="ru-RU" alt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749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Балансодержа-тель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5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Волковысское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 РУП «Селекционно-племенной центр животноводства», </a:t>
                      </a:r>
                    </a:p>
                    <a:p>
                      <a:pPr algn="l" eaLnBrk="1" hangingPunct="1"/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тел. 8(01512)  9 41 80</a:t>
                      </a:r>
                      <a:endParaRPr lang="ru-RU" alt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45306"/>
                  </a:ext>
                </a:extLst>
              </a:tr>
              <a:tr h="18021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капитальном строении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Инвентарный номер: 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410/С-22231</a:t>
                      </a:r>
                      <a:endParaRPr lang="ru-RU" alt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Общая площадь (</a:t>
                      </a:r>
                      <a:r>
                        <a:rPr lang="ru-RU" altLang="ru-RU" sz="15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.): 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205,3</a:t>
                      </a:r>
                      <a:endParaRPr lang="ru-RU" alt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Назначение: здание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специализированное автомобильного транспорта.</a:t>
                      </a:r>
                      <a:endParaRPr lang="ru-RU" alt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Составные части: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пристройка, навес </a:t>
                      </a:r>
                      <a:endParaRPr lang="ru-RU" alt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be-BY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постройки: 1961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2949"/>
                  </a:ext>
                </a:extLst>
              </a:tr>
              <a:tr h="166169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земельном участке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номер: 420850100001011211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Целевое назначение: для размещения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автостоянок и гаражей (для обслуживания здания гаража с пристройкой).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земельного участка га: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0,1099</a:t>
                      </a:r>
                      <a:endParaRPr lang="ru-RU" alt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капитальных строений на </a:t>
                      </a:r>
                      <a:endParaRPr lang="ru-RU" altLang="ru-RU" sz="1500" dirty="0" smtClean="0">
                        <a:latin typeface="Times New Roman" pitchFamily="18" charset="0"/>
                      </a:endParaRP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земельном 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участке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: 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1</a:t>
                      </a:r>
                      <a:endParaRPr lang="ru-RU" altLang="ru-RU" sz="15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013921"/>
                  </a:ext>
                </a:extLst>
              </a:tr>
              <a:tr h="93301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вовлечения: </a:t>
                      </a:r>
                      <a:endParaRPr lang="ru-RU" sz="13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на аукционе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endParaRPr lang="ru-RU" altLang="ru-RU" sz="15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9833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333375"/>
            <a:ext cx="8784975" cy="503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altLang="ru-RU" sz="2000" b="1" dirty="0" smtClean="0">
                <a:solidFill>
                  <a:schemeClr val="tx1"/>
                </a:solidFill>
                <a:latin typeface="Arial (Заголовки)"/>
                <a:cs typeface="Times New Roman" pitchFamily="18" charset="0"/>
              </a:rPr>
              <a:t>Здание гаража с пристройкой</a:t>
            </a:r>
            <a:endParaRPr lang="ru-RU" altLang="ru-RU" sz="2000" b="1" dirty="0">
              <a:solidFill>
                <a:schemeClr val="tx1"/>
              </a:solidFill>
              <a:latin typeface="Arial (Заголовки)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8239" y="980728"/>
            <a:ext cx="3703681" cy="2777761"/>
          </a:xfrm>
          <a:prstGeom prst="roundRect">
            <a:avLst>
              <a:gd name="adj" fmla="val 0"/>
            </a:avLst>
          </a:prstGeom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/>
          </a:blip>
          <a:stretch>
            <a:fillRect/>
          </a:stretch>
        </p:blipFill>
        <p:spPr bwMode="auto">
          <a:xfrm>
            <a:off x="107504" y="3933057"/>
            <a:ext cx="3744416" cy="2592288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143069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14348" y="857232"/>
            <a:ext cx="8072494" cy="5500726"/>
          </a:xfrm>
        </p:spPr>
        <p:txBody>
          <a:bodyPr>
            <a:noAutofit/>
          </a:bodyPr>
          <a:lstStyle/>
          <a:p>
            <a:pPr eaLnBrk="1" hangingPunct="1">
              <a:spcBef>
                <a:spcPct val="0"/>
              </a:spcBef>
              <a:defRPr/>
            </a:pPr>
            <a:r>
              <a:rPr lang="ru-RU" sz="3500" b="1" dirty="0" smtClean="0">
                <a:solidFill>
                  <a:schemeClr val="tx1"/>
                </a:solidFill>
                <a:latin typeface="Times New Roman" charset="0"/>
              </a:rPr>
              <a:t>Перечень </a:t>
            </a:r>
            <a:br>
              <a:rPr lang="ru-RU" sz="3500" b="1" dirty="0" smtClean="0">
                <a:solidFill>
                  <a:schemeClr val="tx1"/>
                </a:solidFill>
                <a:latin typeface="Times New Roman" charset="0"/>
              </a:rPr>
            </a:br>
            <a:r>
              <a:rPr lang="ru-RU" sz="3500" b="1" dirty="0" smtClean="0">
                <a:solidFill>
                  <a:schemeClr val="tx1"/>
                </a:solidFill>
                <a:latin typeface="Times New Roman" charset="0"/>
              </a:rPr>
              <a:t>неиспользуемого имущества, находящегося в собственности Волковысского района, предлагаемого для продажи на аукционах с установлением начальной цены продажи, равной одной базовой величине, </a:t>
            </a:r>
            <a:br>
              <a:rPr lang="ru-RU" sz="3500" b="1" dirty="0" smtClean="0">
                <a:solidFill>
                  <a:schemeClr val="tx1"/>
                </a:solidFill>
                <a:latin typeface="Times New Roman" charset="0"/>
              </a:rPr>
            </a:br>
            <a:r>
              <a:rPr lang="ru-RU" sz="3500" b="1" dirty="0" smtClean="0">
                <a:solidFill>
                  <a:schemeClr val="tx1"/>
                </a:solidFill>
                <a:latin typeface="Times New Roman" charset="0"/>
              </a:rPr>
              <a:t>в 2019 году</a:t>
            </a:r>
            <a:endParaRPr lang="ru-RU" sz="35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2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07157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000" b="1" dirty="0" smtClean="0">
                <a:latin typeface="Times New Roman" charset="0"/>
                <a:cs typeface="Times New Roman" charset="0"/>
              </a:rPr>
              <a:t>Комплекс </a:t>
            </a:r>
            <a:r>
              <a:rPr lang="ru-RU" sz="2000" b="1" dirty="0" smtClean="0">
                <a:latin typeface="Times New Roman" charset="0"/>
              </a:rPr>
              <a:t>объектов</a:t>
            </a:r>
            <a:r>
              <a:rPr lang="ru-RU" sz="2000" b="1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2000" b="1" dirty="0" smtClean="0">
                <a:latin typeface="Times New Roman" charset="0"/>
              </a:rPr>
              <a:t>цеха по производству красного кирпича </a:t>
            </a:r>
            <a:r>
              <a:rPr lang="ru-RU" sz="1600" b="1" dirty="0" smtClean="0">
                <a:latin typeface="Times New Roman" charset="0"/>
              </a:rPr>
              <a:t/>
            </a:r>
            <a:br>
              <a:rPr lang="ru-RU" sz="1600" b="1" dirty="0" smtClean="0">
                <a:latin typeface="Times New Roman" charset="0"/>
              </a:rPr>
            </a:br>
            <a:r>
              <a:rPr lang="ru-RU" sz="1800" b="1" dirty="0" smtClean="0">
                <a:latin typeface="Times New Roman" charset="0"/>
              </a:rPr>
              <a:t>Адрес:</a:t>
            </a:r>
            <a:r>
              <a:rPr lang="ru-RU" sz="1800" b="1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800" b="1" dirty="0" smtClean="0">
                <a:latin typeface="Times New Roman" charset="0"/>
              </a:rPr>
              <a:t> г. </a:t>
            </a:r>
            <a:r>
              <a:rPr lang="ru-RU" sz="1800" b="1" dirty="0" smtClean="0">
                <a:latin typeface="Times New Roman" charset="0"/>
                <a:cs typeface="Times New Roman" charset="0"/>
              </a:rPr>
              <a:t>Волковыс</a:t>
            </a:r>
            <a:r>
              <a:rPr lang="ru-RU" sz="1800" b="1" dirty="0" smtClean="0">
                <a:latin typeface="Times New Roman" charset="0"/>
              </a:rPr>
              <a:t>к, ул. Осипенко, 21</a:t>
            </a:r>
            <a:r>
              <a:rPr lang="ru-RU" sz="1800" b="1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800" dirty="0" smtClean="0">
                <a:latin typeface="Times New Roman" charset="0"/>
              </a:rPr>
              <a:t/>
            </a:r>
            <a:br>
              <a:rPr lang="ru-RU" sz="1800" dirty="0" smtClean="0">
                <a:latin typeface="Times New Roman" charset="0"/>
              </a:rPr>
            </a:br>
            <a:r>
              <a:rPr lang="ru-RU" sz="1800" dirty="0" smtClean="0">
                <a:latin typeface="Times New Roman" charset="0"/>
              </a:rPr>
              <a:t> </a:t>
            </a:r>
            <a:r>
              <a:rPr lang="ru-RU" sz="1800" b="1" dirty="0" smtClean="0">
                <a:latin typeface="Times New Roman" charset="0"/>
                <a:cs typeface="Times New Roman" charset="0"/>
              </a:rPr>
              <a:t>Балансодержатель</a:t>
            </a:r>
            <a:r>
              <a:rPr lang="ru-RU" sz="1800" dirty="0" smtClean="0">
                <a:latin typeface="Times New Roman" charset="0"/>
                <a:cs typeface="Times New Roman" charset="0"/>
              </a:rPr>
              <a:t>: КУП </a:t>
            </a:r>
            <a:r>
              <a:rPr lang="ru-RU" sz="1800" dirty="0" smtClean="0">
                <a:latin typeface="Times New Roman" charset="0"/>
              </a:rPr>
              <a:t>«</a:t>
            </a:r>
            <a:r>
              <a:rPr lang="ru-RU" sz="1800" dirty="0" err="1" smtClean="0">
                <a:latin typeface="Times New Roman" charset="0"/>
              </a:rPr>
              <a:t>Волковысское</a:t>
            </a:r>
            <a:r>
              <a:rPr lang="ru-RU" sz="1800" dirty="0" smtClean="0">
                <a:latin typeface="Times New Roman" charset="0"/>
              </a:rPr>
              <a:t> коммунальное хозяйство», </a:t>
            </a:r>
            <a:br>
              <a:rPr lang="ru-RU" sz="1800" dirty="0" smtClean="0">
                <a:latin typeface="Times New Roman" charset="0"/>
              </a:rPr>
            </a:br>
            <a:r>
              <a:rPr lang="ru-RU" sz="1800" dirty="0" smtClean="0">
                <a:latin typeface="Times New Roman" charset="0"/>
              </a:rPr>
              <a:t>г.Волковыск, ул. К.Маркса, 7А, тел. 8(01512) 2 06 01, 2 06 13</a:t>
            </a:r>
          </a:p>
        </p:txBody>
      </p:sp>
      <p:sp>
        <p:nvSpPr>
          <p:cNvPr id="3077" name="Rectangle 4"/>
          <p:cNvSpPr>
            <a:spLocks noGrp="1"/>
          </p:cNvSpPr>
          <p:nvPr>
            <p:ph type="body" sz="half" idx="2"/>
          </p:nvPr>
        </p:nvSpPr>
        <p:spPr>
          <a:xfrm>
            <a:off x="4357686" y="1428736"/>
            <a:ext cx="4643470" cy="5214974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Сведения о капитальн</a:t>
            </a:r>
            <a:r>
              <a:rPr lang="ru-RU" sz="1600" b="1" dirty="0" smtClean="0">
                <a:latin typeface="Times New Roman" charset="0"/>
              </a:rPr>
              <a:t>ых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строени</a:t>
            </a:r>
            <a:r>
              <a:rPr lang="ru-RU" sz="1600" b="1" dirty="0" smtClean="0">
                <a:latin typeface="Times New Roman" charset="0"/>
              </a:rPr>
              <a:t>ях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Инвентарны</a:t>
            </a:r>
            <a:r>
              <a:rPr lang="ru-RU" sz="1600" b="1" dirty="0" smtClean="0">
                <a:latin typeface="Times New Roman" charset="0"/>
              </a:rPr>
              <a:t>е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номер</a:t>
            </a:r>
            <a:r>
              <a:rPr lang="ru-RU" sz="1600" b="1" dirty="0" smtClean="0">
                <a:latin typeface="Times New Roman" charset="0"/>
              </a:rPr>
              <a:t>а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: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410/С-22268, 410/С-22049, 410/С-</a:t>
            </a:r>
            <a:r>
              <a:rPr lang="ru-RU" sz="1600" dirty="0" smtClean="0">
                <a:latin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24657, 410/С-22049,</a:t>
            </a:r>
            <a:r>
              <a:rPr lang="ru-RU" sz="1600" dirty="0" smtClean="0">
                <a:latin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410/С22054,</a:t>
            </a:r>
            <a:r>
              <a:rPr lang="ru-RU" sz="1600" dirty="0" smtClean="0">
                <a:latin typeface="Times New Roman" charset="0"/>
              </a:rPr>
              <a:t> 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410/С-22047,</a:t>
            </a:r>
            <a:r>
              <a:rPr lang="ru-RU" sz="1600" dirty="0" smtClean="0">
                <a:latin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410/С-</a:t>
            </a:r>
            <a:r>
              <a:rPr lang="ru-RU" sz="1600" dirty="0" smtClean="0">
                <a:latin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22269, 410/С-24659, 410/С-22050, 410/С-28604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Общая площадь (кв.м.):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5 423,1</a:t>
            </a:r>
            <a:r>
              <a:rPr lang="ru-RU" sz="1600" dirty="0" smtClean="0">
                <a:latin typeface="Times New Roman" charset="0"/>
              </a:rPr>
              <a:t>.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e-BY" sz="1600" b="1" dirty="0" smtClean="0">
                <a:latin typeface="Times New Roman" charset="0"/>
                <a:cs typeface="Times New Roman" charset="0"/>
              </a:rPr>
              <a:t>Год</a:t>
            </a:r>
            <a:r>
              <a:rPr lang="be-BY" sz="1600" b="1" dirty="0" smtClean="0">
                <a:latin typeface="Times New Roman" charset="0"/>
              </a:rPr>
              <a:t>ы</a:t>
            </a:r>
            <a:r>
              <a:rPr lang="be-BY" sz="1600" b="1" dirty="0" smtClean="0">
                <a:latin typeface="Times New Roman" charset="0"/>
                <a:cs typeface="Times New Roman" charset="0"/>
              </a:rPr>
              <a:t> постройки</a:t>
            </a:r>
            <a:r>
              <a:rPr lang="be-BY" sz="1600" dirty="0" smtClean="0">
                <a:latin typeface="Times New Roman" charset="0"/>
                <a:cs typeface="Times New Roman" charset="0"/>
              </a:rPr>
              <a:t>: 19</a:t>
            </a:r>
            <a:r>
              <a:rPr lang="be-BY" sz="1600" dirty="0" smtClean="0">
                <a:latin typeface="Times New Roman" charset="0"/>
              </a:rPr>
              <a:t>60 – 1984</a:t>
            </a:r>
            <a:endParaRPr lang="ru-RU" sz="1600" dirty="0" smtClean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Назначение: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600" dirty="0" smtClean="0">
                <a:latin typeface="Times New Roman" charset="0"/>
              </a:rPr>
              <a:t>специализированное иного назначения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Составные части: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центральные мастерские</a:t>
            </a:r>
            <a:r>
              <a:rPr lang="ru-RU" sz="1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зарядн</a:t>
            </a:r>
            <a:r>
              <a:rPr lang="ru-RU" sz="1600" dirty="0" smtClean="0">
                <a:latin typeface="Times New Roman" charset="0"/>
              </a:rPr>
              <a:t>ая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станци</a:t>
            </a:r>
            <a:r>
              <a:rPr lang="ru-RU" sz="1600" dirty="0" smtClean="0">
                <a:latin typeface="Times New Roman" charset="0"/>
              </a:rPr>
              <a:t>я</a:t>
            </a:r>
            <a:r>
              <a:rPr lang="ru-RU" sz="1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ru-RU" sz="1600" dirty="0" err="1" smtClean="0">
                <a:latin typeface="Times New Roman" charset="0"/>
                <a:cs typeface="Times New Roman" charset="0"/>
              </a:rPr>
              <a:t>электроцех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и зарядн</a:t>
            </a:r>
            <a:r>
              <a:rPr lang="ru-RU" sz="1600" dirty="0" smtClean="0">
                <a:latin typeface="Times New Roman" charset="0"/>
              </a:rPr>
              <a:t>ая</a:t>
            </a:r>
            <a:r>
              <a:rPr lang="ru-RU" sz="1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магазин</a:t>
            </a:r>
            <a:r>
              <a:rPr lang="ru-RU" sz="1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проходн</a:t>
            </a:r>
            <a:r>
              <a:rPr lang="ru-RU" sz="1600" dirty="0" smtClean="0">
                <a:latin typeface="Times New Roman" charset="0"/>
              </a:rPr>
              <a:t>ая</a:t>
            </a:r>
            <a:r>
              <a:rPr lang="ru-RU" sz="1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</a:t>
            </a:r>
            <a:r>
              <a:rPr lang="ru-RU" sz="1600" dirty="0" smtClean="0">
                <a:solidFill>
                  <a:srgbClr val="000000"/>
                </a:solidFill>
                <a:latin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склад ГСМ</a:t>
            </a:r>
            <a:r>
              <a:rPr lang="ru-RU" sz="1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котельн</a:t>
            </a:r>
            <a:r>
              <a:rPr lang="ru-RU" sz="1600" dirty="0" smtClean="0">
                <a:latin typeface="Times New Roman" charset="0"/>
              </a:rPr>
              <a:t>ая</a:t>
            </a:r>
            <a:r>
              <a:rPr lang="ru-RU" sz="1600" dirty="0" smtClean="0">
                <a:solidFill>
                  <a:srgbClr val="000000"/>
                </a:solidFill>
                <a:latin typeface="Times New Roman" charset="0"/>
                <a:cs typeface="Times New Roman" charset="0"/>
              </a:rPr>
              <a:t>,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газораспределительный пункт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e-BY" sz="1600" b="1" dirty="0" smtClean="0">
                <a:latin typeface="Times New Roman" charset="0"/>
                <a:cs typeface="Times New Roman" charset="0"/>
              </a:rPr>
              <a:t>Сведения о земельном участке:</a:t>
            </a:r>
            <a:r>
              <a:rPr lang="be-BY" sz="1600" b="1" dirty="0" smtClean="0">
                <a:latin typeface="Times New Roman" charset="0"/>
              </a:rPr>
              <a:t>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Кадастровый номер: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420850100001007655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Целевое назначение: для размещения </a:t>
            </a:r>
            <a:r>
              <a:rPr lang="ru-RU" sz="1600" dirty="0" smtClean="0">
                <a:latin typeface="Times New Roman" charset="0"/>
              </a:rPr>
              <a:t>объектов промышленности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Площадь земельного участка га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: </a:t>
            </a:r>
            <a:r>
              <a:rPr lang="ru-RU" sz="1600" dirty="0" smtClean="0">
                <a:latin typeface="Times New Roman" charset="0"/>
              </a:rPr>
              <a:t>4,1016 </a:t>
            </a:r>
            <a:endParaRPr lang="ru-RU" sz="1600" b="1" dirty="0" smtClean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Способ вовлечения: </a:t>
            </a:r>
            <a:r>
              <a:rPr lang="ru-RU" sz="1600" b="1" dirty="0" smtClean="0">
                <a:latin typeface="Times New Roman" charset="0"/>
              </a:rPr>
              <a:t> п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родажа</a:t>
            </a:r>
            <a:r>
              <a:rPr lang="ru-RU" sz="1600" dirty="0" smtClean="0">
                <a:latin typeface="Times New Roman" charset="0"/>
              </a:rPr>
              <a:t> на аукционе с установлением начальной цены продажи, равной одной базовой величине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</a:rPr>
              <a:t>Начальная цена продажи: 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600" dirty="0" smtClean="0">
                <a:latin typeface="Times New Roman" charset="0"/>
              </a:rPr>
              <a:t>29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базовых величин</a:t>
            </a:r>
            <a:endParaRPr lang="ru-RU" sz="1600" dirty="0" smtClean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sz="1200" dirty="0" smtClean="0">
              <a:latin typeface="Times New Roman" charset="0"/>
            </a:endParaRPr>
          </a:p>
        </p:txBody>
      </p:sp>
      <p:pic>
        <p:nvPicPr>
          <p:cNvPr id="8" name="Picture 3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357298"/>
            <a:ext cx="3786214" cy="262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71942"/>
            <a:ext cx="3802393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928670"/>
            <a:ext cx="828680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charset="0"/>
                <a:cs typeface="Times New Roman" charset="0"/>
              </a:rPr>
              <a:t>Условия продажи объекта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: </a:t>
            </a:r>
          </a:p>
          <a:p>
            <a:pPr algn="l"/>
            <a:r>
              <a:rPr lang="ru-RU" sz="1600" b="1" dirty="0" smtClean="0">
                <a:latin typeface="Times New Roman" charset="0"/>
                <a:cs typeface="Times New Roman" charset="0"/>
              </a:rPr>
              <a:t>для негосударственных юридических лиц и ИП: </a:t>
            </a:r>
          </a:p>
          <a:p>
            <a:pPr algn="just"/>
            <a:r>
              <a:rPr lang="ru-RU" sz="1600" dirty="0" smtClean="0">
                <a:latin typeface="Times New Roman" charset="0"/>
                <a:cs typeface="Times New Roman" charset="0"/>
              </a:rPr>
              <a:t>      разработка проектной документации на строительство, реконструкцию (модернизацию) объекта под объект в сфере производства, торговли или оказания услуг в течение не более 2-х лет с момента заключения договора купли-продажи;   </a:t>
            </a:r>
          </a:p>
          <a:p>
            <a:pPr algn="just"/>
            <a:r>
              <a:rPr lang="ru-RU" sz="1600" dirty="0" smtClean="0">
                <a:latin typeface="Times New Roman" charset="0"/>
                <a:cs typeface="Times New Roman" charset="0"/>
              </a:rPr>
              <a:t>      приступить к строительству, реконструкции (модернизации) объекта не позднее 6 месяцев после завершения проектных работ;     </a:t>
            </a:r>
          </a:p>
          <a:p>
            <a:pPr algn="just"/>
            <a:r>
              <a:rPr lang="ru-RU" sz="1600" dirty="0" smtClean="0">
                <a:latin typeface="Times New Roman" charset="0"/>
                <a:cs typeface="Times New Roman" charset="0"/>
              </a:rPr>
              <a:t>      строительство, реконструкция (модернизация) объекта в сроки, определенные проектно-сметной документацией;</a:t>
            </a:r>
          </a:p>
          <a:p>
            <a:pPr algn="just"/>
            <a:r>
              <a:rPr lang="ru-RU" sz="1600" dirty="0" smtClean="0">
                <a:latin typeface="Times New Roman" charset="0"/>
                <a:cs typeface="Times New Roman" charset="0"/>
              </a:rPr>
              <a:t>       ввод объекта в эксплуатацию в срок не позднее 1-го месяца после завершения строительства, реконструкции (модернизации) объекта;</a:t>
            </a:r>
          </a:p>
          <a:p>
            <a:pPr algn="just"/>
            <a:r>
              <a:rPr lang="ru-RU" sz="1600" dirty="0" smtClean="0">
                <a:latin typeface="Times New Roman" charset="0"/>
                <a:cs typeface="Times New Roman" charset="0"/>
              </a:rPr>
              <a:t>       осуществление предпринимательской деятельности на объекте в течение не менее 5 лет после ввода объекта в эксплуатацию, начало осуществления предпринимательской деятельности – не позднее 1-го месяца с даты ввода объекта в эксплуатацию;</a:t>
            </a:r>
          </a:p>
          <a:p>
            <a:pPr algn="just"/>
            <a:r>
              <a:rPr lang="ru-RU" sz="1600" dirty="0" smtClean="0">
                <a:latin typeface="Times New Roman" charset="0"/>
                <a:cs typeface="Times New Roman" charset="0"/>
              </a:rPr>
              <a:t>      создание не позднее 1 месяца с даты ввода объекта в эксплуатацию не менее 10 рабочих мест и сохранение их количества на срок не менее 5 лет;</a:t>
            </a:r>
            <a:r>
              <a:rPr lang="ru-RU" sz="1600" dirty="0" smtClean="0">
                <a:latin typeface="Times New Roman" charset="0"/>
              </a:rPr>
              <a:t> </a:t>
            </a:r>
          </a:p>
          <a:p>
            <a:pPr algn="just"/>
            <a:r>
              <a:rPr lang="ru-RU" sz="1600" dirty="0" smtClean="0">
                <a:latin typeface="Times New Roman" charset="0"/>
                <a:cs typeface="Times New Roman" charset="0"/>
              </a:rPr>
              <a:t>      запрещение покупателю продажи, иного отчуждения объекта до выполнения им условий договора купли-продажи</a:t>
            </a:r>
            <a:r>
              <a:rPr lang="ru-RU" sz="1600" dirty="0" smtClean="0">
                <a:latin typeface="Times New Roman" charset="0"/>
              </a:rPr>
              <a:t>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/>
          </p:cNvSpPr>
          <p:nvPr>
            <p:ph type="title"/>
          </p:nvPr>
        </p:nvSpPr>
        <p:spPr>
          <a:xfrm>
            <a:off x="285720" y="214290"/>
            <a:ext cx="8643998" cy="1143008"/>
          </a:xfrm>
        </p:spPr>
        <p:txBody>
          <a:bodyPr/>
          <a:lstStyle/>
          <a:p>
            <a:r>
              <a:rPr lang="ru-RU" sz="2000" b="1" dirty="0" smtClean="0">
                <a:latin typeface="Times New Roman" charset="0"/>
              </a:rPr>
              <a:t>Изолированное помещение фельдшерско-акушерского пункта</a:t>
            </a:r>
            <a:r>
              <a:rPr lang="ru-RU" sz="1600" b="1" dirty="0" smtClean="0">
                <a:latin typeface="Times New Roman" charset="0"/>
              </a:rPr>
              <a:t/>
            </a:r>
            <a:br>
              <a:rPr lang="ru-RU" sz="1600" b="1" dirty="0" smtClean="0">
                <a:latin typeface="Times New Roman" charset="0"/>
              </a:rPr>
            </a:br>
            <a:r>
              <a:rPr lang="ru-RU" sz="1600" b="1" dirty="0" smtClean="0">
                <a:latin typeface="Times New Roman" charset="0"/>
              </a:rPr>
              <a:t>Адрес: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Волковысский район, </a:t>
            </a:r>
            <a:r>
              <a:rPr lang="ru-RU" sz="1600" b="1" dirty="0" smtClean="0">
                <a:latin typeface="Times New Roman" charset="0"/>
              </a:rPr>
              <a:t>д. Красный Груд, 12а </a:t>
            </a:r>
            <a:br>
              <a:rPr lang="ru-RU" sz="1600" b="1" dirty="0" smtClean="0">
                <a:latin typeface="Times New Roman" charset="0"/>
              </a:rPr>
            </a:br>
            <a:r>
              <a:rPr lang="ru-RU" sz="1600" b="1" dirty="0" smtClean="0">
                <a:latin typeface="Times New Roman" charset="0"/>
                <a:cs typeface="Times New Roman" charset="0"/>
              </a:rPr>
              <a:t>Балансодержатель: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600" dirty="0" smtClean="0">
                <a:latin typeface="Times New Roman" charset="0"/>
              </a:rPr>
              <a:t>Учреждение здравоохранения «Волковысская центральная районная больница», г.Волковыск, ул.Социалистическая, 64, тел. 8(0152) 6 77 04</a:t>
            </a:r>
          </a:p>
        </p:txBody>
      </p:sp>
      <p:sp>
        <p:nvSpPr>
          <p:cNvPr id="5123" name="Rectangle 4"/>
          <p:cNvSpPr>
            <a:spLocks noGrp="1"/>
          </p:cNvSpPr>
          <p:nvPr>
            <p:ph type="body" sz="half" idx="2"/>
          </p:nvPr>
        </p:nvSpPr>
        <p:spPr>
          <a:xfrm>
            <a:off x="4429124" y="1571612"/>
            <a:ext cx="4500594" cy="492922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Сведения о капитальн</a:t>
            </a:r>
            <a:r>
              <a:rPr lang="ru-RU" sz="1600" b="1" dirty="0" smtClean="0">
                <a:latin typeface="Times New Roman" charset="0"/>
              </a:rPr>
              <a:t>ом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строени</a:t>
            </a:r>
            <a:r>
              <a:rPr lang="ru-RU" sz="1600" b="1" dirty="0" smtClean="0">
                <a:latin typeface="Times New Roman" charset="0"/>
              </a:rPr>
              <a:t>и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: </a:t>
            </a:r>
            <a:r>
              <a:rPr lang="ru-RU" sz="1600" b="1" dirty="0" smtClean="0">
                <a:latin typeface="Times New Roman" charset="0"/>
              </a:rPr>
              <a:t>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Инвентарный номер: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410/</a:t>
            </a:r>
            <a:r>
              <a:rPr lang="en-US" sz="1600" dirty="0" smtClean="0">
                <a:latin typeface="Times New Roman" charset="0"/>
                <a:cs typeface="Calibri" pitchFamily="34" charset="0"/>
              </a:rPr>
              <a:t>D-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23878</a:t>
            </a:r>
            <a:r>
              <a:rPr lang="ru-RU" sz="1600" dirty="0" smtClean="0">
                <a:latin typeface="Times New Roman" charset="0"/>
              </a:rPr>
              <a:t>     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Общая площадь (кв.м.):  </a:t>
            </a:r>
            <a:r>
              <a:rPr lang="ru-RU" sz="1600" dirty="0" smtClean="0">
                <a:latin typeface="Times New Roman" charset="0"/>
              </a:rPr>
              <a:t>94,9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Назначение: </a:t>
            </a:r>
            <a:r>
              <a:rPr lang="ru-RU" sz="1600" dirty="0" smtClean="0">
                <a:latin typeface="Times New Roman" charset="0"/>
              </a:rPr>
              <a:t>специализированное здравоохранения и предоставления социальных услуг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Составные части: </a:t>
            </a:r>
            <a:r>
              <a:rPr lang="ru-RU" sz="1600" dirty="0" smtClean="0">
                <a:latin typeface="Times New Roman" charset="0"/>
              </a:rPr>
              <a:t>веранда                   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sz="1600" dirty="0" smtClean="0">
                <a:latin typeface="Times New Roman" charset="0"/>
                <a:cs typeface="Times New Roman" charset="0"/>
              </a:rPr>
              <a:t>Год постройки: 19</a:t>
            </a:r>
            <a:r>
              <a:rPr lang="be-BY" sz="1600" dirty="0" smtClean="0">
                <a:latin typeface="Times New Roman" charset="0"/>
              </a:rPr>
              <a:t>85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be-BY" sz="1600" b="1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be-BY" sz="1600" b="1" dirty="0" smtClean="0">
                <a:latin typeface="Times New Roman" charset="0"/>
                <a:cs typeface="Times New Roman" charset="0"/>
              </a:rPr>
              <a:t>Сведения о земельном участке:</a:t>
            </a:r>
            <a:r>
              <a:rPr lang="be-BY" sz="1600" b="1" dirty="0" smtClean="0">
                <a:latin typeface="Times New Roman" charset="0"/>
              </a:rPr>
              <a:t> 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Кадастровый номер: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420885902301000034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Целевое назначение: для размещения </a:t>
            </a:r>
            <a:r>
              <a:rPr lang="ru-RU" sz="1600" dirty="0" smtClean="0">
                <a:latin typeface="Times New Roman" charset="0"/>
              </a:rPr>
              <a:t>объектов здравоохранения и предоставления социальных  услуг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Площадь земельного участка га: </a:t>
            </a:r>
            <a:r>
              <a:rPr lang="ru-RU" sz="1600" dirty="0" smtClean="0">
                <a:latin typeface="Times New Roman" charset="0"/>
              </a:rPr>
              <a:t>0,1264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endParaRPr lang="ru-RU" sz="1600" b="1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 typeface="Arial" charset="0"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Способ вовлечения: </a:t>
            </a:r>
            <a:r>
              <a:rPr lang="ru-RU" sz="1600" b="1" dirty="0" smtClean="0">
                <a:latin typeface="Times New Roman" charset="0"/>
              </a:rPr>
              <a:t>п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родажа</a:t>
            </a:r>
            <a:r>
              <a:rPr lang="ru-RU" sz="1600" dirty="0" smtClean="0">
                <a:latin typeface="Times New Roman" charset="0"/>
              </a:rPr>
              <a:t> на аукционе с  установлением начальной цены продажи, равной одной базовой величине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ru-RU" sz="1600" b="1" dirty="0" smtClean="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</a:rPr>
              <a:t>Начальная цена продажи: 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600" dirty="0" smtClean="0">
                <a:latin typeface="Times New Roman" charset="0"/>
              </a:rPr>
              <a:t>1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базов</a:t>
            </a:r>
            <a:r>
              <a:rPr lang="ru-RU" sz="1600" dirty="0" smtClean="0">
                <a:latin typeface="Times New Roman" charset="0"/>
              </a:rPr>
              <a:t>ая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величин</a:t>
            </a:r>
            <a:r>
              <a:rPr lang="ru-RU" sz="1600" dirty="0" smtClean="0">
                <a:latin typeface="Times New Roman" charset="0"/>
              </a:rPr>
              <a:t>а</a:t>
            </a:r>
            <a:endParaRPr lang="ru-RU" sz="1600" b="1" dirty="0" smtClean="0">
              <a:latin typeface="Times New Roman" charset="0"/>
            </a:endParaRPr>
          </a:p>
        </p:txBody>
      </p:sp>
      <p:pic>
        <p:nvPicPr>
          <p:cNvPr id="5124" name="Picture 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58" y="1428736"/>
            <a:ext cx="3714776" cy="2571768"/>
          </a:xfrm>
          <a:noFill/>
        </p:spPr>
      </p:pic>
      <p:pic>
        <p:nvPicPr>
          <p:cNvPr id="5125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4214818"/>
            <a:ext cx="378621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28596" y="714356"/>
            <a:ext cx="8143932" cy="5072098"/>
          </a:xfrm>
        </p:spPr>
        <p:txBody>
          <a:bodyPr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Условия продажи объекта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для негосударственных</a:t>
            </a:r>
            <a:r>
              <a:rPr lang="ru-RU" sz="1600" b="1" dirty="0" smtClean="0">
                <a:latin typeface="Times New Roman" charset="0"/>
              </a:rPr>
              <a:t> ЮЛ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и ИП:</a:t>
            </a:r>
            <a:endParaRPr lang="ru-RU" sz="1600" b="1" dirty="0" smtClean="0"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be-BY" sz="1600" dirty="0" smtClean="0">
                <a:latin typeface="Times New Roman" charset="0"/>
                <a:cs typeface="Times New Roman" charset="0"/>
              </a:rPr>
              <a:t>вовлечение объекта в хозяйственный оборот в течение 3 лет с даты заключения договора купли-продажи путем осуществления предпринимательской деятельности на приобретенном объекте в сфере производства, торговли или оказания услуг;   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be-BY" sz="1600" dirty="0" smtClean="0">
                <a:latin typeface="Times New Roman" charset="0"/>
                <a:cs typeface="Times New Roman" charset="0"/>
              </a:rPr>
              <a:t>осуществление предпринимательской деятельности на приобретенном объекте не менее трех лет, начало осуществления предпринимательской деятельности – не позднее трех лет с даты заключения договора купли-продажи;  </a:t>
            </a:r>
            <a:endParaRPr lang="be-BY" sz="1600" dirty="0" smtClean="0"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создание на объекте не позднее 3-х лет с даты заключения договора купли-продажи не менее 1 рабочего места и сохранение его на срок не менее чем 3 года;  </a:t>
            </a:r>
            <a:endParaRPr lang="ru-RU" sz="1600" dirty="0" smtClean="0">
              <a:latin typeface="Times New Roman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запрещение покупателю продажи, иного отчуждения объекта до выполнения им условий договора купли-продажи</a:t>
            </a: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endParaRPr lang="ru-RU" sz="1600" b="1" dirty="0" smtClean="0">
              <a:latin typeface="Times New Roman" charset="0"/>
              <a:cs typeface="Times New Roman" charset="0"/>
            </a:endParaRPr>
          </a:p>
          <a:p>
            <a:pPr algn="just" eaLnBrk="1" hangingPunct="1">
              <a:spcBef>
                <a:spcPct val="0"/>
              </a:spcBef>
              <a:buFont typeface="Arial" charset="0"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для физических лиц: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ввод в эксплуатацию приобретенного объекта как жилого помещения и (или) для ведения личного подсобного хозяйства и изменения его назначения в установленном порядке в срок не позднее 3-х лет с даты заключения договора купли-продажи;  эксплуатация объекта по назначению не менее 3-х лет с даты ввода в эксплуатацию; запрещение покупателю продажи, иного отчуждения имущества до выполнения условий договора купли-продажи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1026"/>
          <p:cNvSpPr>
            <a:spLocks noGrp="1"/>
          </p:cNvSpPr>
          <p:nvPr>
            <p:ph type="title"/>
          </p:nvPr>
        </p:nvSpPr>
        <p:spPr>
          <a:xfrm>
            <a:off x="357158" y="214290"/>
            <a:ext cx="8501122" cy="1357322"/>
          </a:xfrm>
        </p:spPr>
        <p:txBody>
          <a:bodyPr/>
          <a:lstStyle/>
          <a:p>
            <a:r>
              <a:rPr lang="ru-RU" sz="2000" b="1" dirty="0" smtClean="0">
                <a:latin typeface="Times New Roman" charset="0"/>
              </a:rPr>
              <a:t>Сельский клуб</a:t>
            </a:r>
            <a:r>
              <a:rPr lang="ru-RU" sz="1600" b="1" dirty="0" smtClean="0">
                <a:latin typeface="Times New Roman" charset="0"/>
              </a:rPr>
              <a:t/>
            </a:r>
            <a:br>
              <a:rPr lang="ru-RU" sz="1600" b="1" dirty="0" smtClean="0">
                <a:latin typeface="Times New Roman" charset="0"/>
              </a:rPr>
            </a:br>
            <a:r>
              <a:rPr lang="ru-RU" sz="1600" b="1" dirty="0" smtClean="0">
                <a:latin typeface="Times New Roman" charset="0"/>
              </a:rPr>
              <a:t>Адрес: Волковысский район, д.Конюхи, ул.Центральная, 94</a:t>
            </a:r>
            <a:br>
              <a:rPr lang="ru-RU" sz="1600" b="1" dirty="0" smtClean="0">
                <a:latin typeface="Times New Roman" charset="0"/>
              </a:rPr>
            </a:br>
            <a:r>
              <a:rPr lang="ru-RU" sz="1600" b="1" dirty="0" smtClean="0">
                <a:latin typeface="Times New Roman" charset="0"/>
              </a:rPr>
              <a:t> 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Балансодержатель: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600" dirty="0" smtClean="0">
                <a:latin typeface="Times New Roman" charset="0"/>
              </a:rPr>
              <a:t>Отдел культуры Волковысского райисполкома,</a:t>
            </a:r>
            <a:br>
              <a:rPr lang="ru-RU" sz="1600" dirty="0" smtClean="0">
                <a:latin typeface="Times New Roman" charset="0"/>
              </a:rPr>
            </a:br>
            <a:r>
              <a:rPr lang="ru-RU" sz="1600" dirty="0" smtClean="0">
                <a:latin typeface="Times New Roman" charset="0"/>
              </a:rPr>
              <a:t> г.Волковыск, ул. Дзержинского, 3, тел. 4 50 48</a:t>
            </a:r>
            <a:br>
              <a:rPr lang="ru-RU" sz="1600" dirty="0" smtClean="0">
                <a:latin typeface="Times New Roman" charset="0"/>
              </a:rPr>
            </a:br>
            <a:endParaRPr lang="ru-RU" sz="1600" dirty="0" smtClean="0">
              <a:latin typeface="Times New Roman" charset="0"/>
            </a:endParaRPr>
          </a:p>
        </p:txBody>
      </p:sp>
      <p:sp>
        <p:nvSpPr>
          <p:cNvPr id="7171" name="Rectangle 1028"/>
          <p:cNvSpPr>
            <a:spLocks noGrp="1"/>
          </p:cNvSpPr>
          <p:nvPr>
            <p:ph type="body" sz="half" idx="2"/>
          </p:nvPr>
        </p:nvSpPr>
        <p:spPr>
          <a:xfrm>
            <a:off x="4572000" y="1500174"/>
            <a:ext cx="4143404" cy="4929222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Сведения о капитальн</a:t>
            </a:r>
            <a:r>
              <a:rPr lang="ru-RU" sz="1600" b="1" dirty="0" smtClean="0">
                <a:latin typeface="Times New Roman" charset="0"/>
              </a:rPr>
              <a:t>ом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строени</a:t>
            </a:r>
            <a:r>
              <a:rPr lang="ru-RU" sz="1600" b="1" dirty="0" smtClean="0">
                <a:latin typeface="Times New Roman" charset="0"/>
              </a:rPr>
              <a:t>и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Инвентарный номер: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410/С-</a:t>
            </a:r>
            <a:r>
              <a:rPr lang="ru-RU" sz="1600" dirty="0" smtClean="0">
                <a:latin typeface="Times New Roman" charset="0"/>
              </a:rPr>
              <a:t>21752.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Общая площадь (кв.м.):  </a:t>
            </a:r>
            <a:r>
              <a:rPr lang="ru-RU" sz="1600" dirty="0" smtClean="0">
                <a:latin typeface="Times New Roman" charset="0"/>
              </a:rPr>
              <a:t>235,1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Назначение: </a:t>
            </a:r>
            <a:r>
              <a:rPr lang="ru-RU" sz="1600" dirty="0" smtClean="0">
                <a:latin typeface="Times New Roman" charset="0"/>
              </a:rPr>
              <a:t>здание специализированное культурно-просветительного и зрелищного назначения 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Составные части: </a:t>
            </a:r>
            <a:r>
              <a:rPr lang="ru-RU" sz="1600" dirty="0" smtClean="0">
                <a:latin typeface="Times New Roman" charset="0"/>
              </a:rPr>
              <a:t>3 пристройки, сарай,  уборная, площадка. </a:t>
            </a:r>
            <a:r>
              <a:rPr lang="be-BY" sz="1600" dirty="0" smtClean="0">
                <a:latin typeface="Times New Roman" charset="0"/>
                <a:cs typeface="Times New Roman" charset="0"/>
              </a:rPr>
              <a:t>Год постройки: 19</a:t>
            </a:r>
            <a:r>
              <a:rPr lang="be-BY" sz="1600" dirty="0" smtClean="0">
                <a:latin typeface="Times New Roman" charset="0"/>
              </a:rPr>
              <a:t>58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e-BY" sz="1600" b="1" dirty="0" smtClean="0">
                <a:latin typeface="Times New Roman" charset="0"/>
                <a:cs typeface="Times New Roman" charset="0"/>
              </a:rPr>
              <a:t>Сведения о земельном участке:</a:t>
            </a:r>
            <a:r>
              <a:rPr lang="be-BY" sz="1600" b="1" dirty="0" smtClean="0">
                <a:latin typeface="Times New Roman" charset="0"/>
              </a:rPr>
              <a:t> 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Кадастровый номер: </a:t>
            </a:r>
            <a:r>
              <a:rPr lang="ru-RU" sz="1600" dirty="0" smtClean="0">
                <a:latin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42088</a:t>
            </a:r>
            <a:r>
              <a:rPr lang="ru-RU" sz="1600" dirty="0" smtClean="0">
                <a:latin typeface="Times New Roman" charset="0"/>
              </a:rPr>
              <a:t>3704101000093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Целевое назначение: для размещения </a:t>
            </a:r>
            <a:r>
              <a:rPr lang="ru-RU" sz="1600" dirty="0" smtClean="0">
                <a:latin typeface="Times New Roman" charset="0"/>
              </a:rPr>
              <a:t>объектов культурно-просветительного и зрелищного назначения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Площадь земельного участка га: 0,</a:t>
            </a:r>
            <a:r>
              <a:rPr lang="ru-RU" sz="1600" dirty="0" smtClean="0">
                <a:latin typeface="Times New Roman" charset="0"/>
              </a:rPr>
              <a:t>0884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Способ вовлечения: </a:t>
            </a:r>
            <a:r>
              <a:rPr lang="ru-RU" sz="1600" b="1" dirty="0" smtClean="0">
                <a:latin typeface="Times New Roman" charset="0"/>
              </a:rPr>
              <a:t>п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родажа</a:t>
            </a:r>
            <a:r>
              <a:rPr lang="ru-RU" sz="1600" dirty="0" smtClean="0">
                <a:latin typeface="Times New Roman" charset="0"/>
              </a:rPr>
              <a:t> на аукционе с  установлением начальной цены продажи, равной одной базовой величине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</a:rPr>
              <a:t>Начальная цена продажи: 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600" dirty="0" smtClean="0">
                <a:latin typeface="Times New Roman" charset="0"/>
              </a:rPr>
              <a:t>5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базов</a:t>
            </a:r>
            <a:r>
              <a:rPr lang="ru-RU" sz="1600" dirty="0" smtClean="0">
                <a:latin typeface="Times New Roman" charset="0"/>
              </a:rPr>
              <a:t>ых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величин</a:t>
            </a:r>
          </a:p>
        </p:txBody>
      </p:sp>
      <p:pic>
        <p:nvPicPr>
          <p:cNvPr id="7172" name="Picture 1039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57158" y="2428868"/>
            <a:ext cx="4188308" cy="271464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714356"/>
            <a:ext cx="8643998" cy="49921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charset="0"/>
                <a:cs typeface="Times New Roman" charset="0"/>
              </a:rPr>
              <a:t>Условия продажи объекта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: </a:t>
            </a:r>
          </a:p>
          <a:p>
            <a:pPr algn="l"/>
            <a:r>
              <a:rPr lang="ru-RU" sz="1600" b="1" dirty="0" smtClean="0">
                <a:latin typeface="Times New Roman" charset="0"/>
                <a:cs typeface="Times New Roman" charset="0"/>
              </a:rPr>
              <a:t>для негосударственных юридических лиц и ИП: </a:t>
            </a:r>
          </a:p>
          <a:p>
            <a:pPr algn="l"/>
            <a:r>
              <a:rPr lang="ru-RU" sz="1600" b="1" dirty="0" smtClean="0">
                <a:latin typeface="Times New Roman" charset="0"/>
                <a:cs typeface="Times New Roman" charset="0"/>
              </a:rPr>
              <a:t>       </a:t>
            </a:r>
            <a:r>
              <a:rPr lang="be-BY" sz="1600" dirty="0" smtClean="0">
                <a:latin typeface="Times New Roman" charset="0"/>
                <a:cs typeface="Times New Roman" charset="0"/>
              </a:rPr>
              <a:t>вовлечение объекта в хозяйственный оборот в течение 3 лет с даты заключения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</a:t>
            </a:r>
            <a:r>
              <a:rPr lang="be-BY" sz="1600" dirty="0" smtClean="0">
                <a:latin typeface="Times New Roman" charset="0"/>
                <a:cs typeface="Times New Roman" charset="0"/>
              </a:rPr>
              <a:t>договора купли-продажи путем осуществления предпринимательской деятельности на приобретенном объекте в сфере производства, торговли или оказания услуг;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algn="just"/>
            <a:r>
              <a:rPr lang="be-BY" sz="1600" dirty="0" smtClean="0">
                <a:latin typeface="Times New Roman" charset="0"/>
                <a:cs typeface="Times New Roman" charset="0"/>
              </a:rPr>
              <a:t>      осуществление предпринимательской деятельности на приобретенном объекте не менее трех лет, начало осуществления предпринимательской деятельности – не позднее трех лет с даты заключения договора купли-продажи;  </a:t>
            </a:r>
          </a:p>
          <a:p>
            <a:pPr algn="just"/>
            <a:r>
              <a:rPr lang="be-BY" sz="1600" dirty="0" smtClean="0">
                <a:latin typeface="Times New Roman" charset="0"/>
                <a:cs typeface="Times New Roman" charset="0"/>
              </a:rPr>
              <a:t>     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создание на объекте не позднее 3-х лет с даты заключения договора купли-продажи не менее 1 рабочего места и сохранение его на срок не менее чем 3 года; </a:t>
            </a:r>
          </a:p>
          <a:p>
            <a:pPr algn="just"/>
            <a:r>
              <a:rPr lang="ru-RU" sz="1600" dirty="0" smtClean="0">
                <a:latin typeface="Times New Roman" charset="0"/>
                <a:cs typeface="Times New Roman" charset="0"/>
              </a:rPr>
              <a:t>      запрещение покупателю продажи, иного отчуждения объекта до выполнения им условий договора купли-продажи</a:t>
            </a:r>
          </a:p>
          <a:p>
            <a:pPr algn="just"/>
            <a:endParaRPr lang="ru-RU" sz="1600" b="1" dirty="0" smtClean="0">
              <a:latin typeface="Times New Roman" charset="0"/>
              <a:cs typeface="Times New Roman" charset="0"/>
            </a:endParaRPr>
          </a:p>
          <a:p>
            <a:pPr algn="just"/>
            <a:r>
              <a:rPr lang="ru-RU" sz="1600" b="1" dirty="0" smtClean="0">
                <a:latin typeface="Times New Roman" charset="0"/>
                <a:cs typeface="Times New Roman" charset="0"/>
              </a:rPr>
              <a:t>для физических лиц:  </a:t>
            </a:r>
          </a:p>
          <a:p>
            <a:pPr algn="just"/>
            <a:r>
              <a:rPr lang="ru-RU" sz="1600" dirty="0" smtClean="0">
                <a:latin typeface="Times New Roman" charset="0"/>
                <a:cs typeface="Times New Roman" charset="0"/>
              </a:rPr>
              <a:t>ввод в эксплуатацию приобретенного объекта как жилого помещения и (или) для ведения личного подсобного хозяйства и изменения его назначения в установленном порядке в срок не позднее 3-х лет с даты заключения договора купли-продажи;  эксплуатация объекта по назначению не менее 3-х лет с даты ввода в эксплуатацию; запрещение покупателю продажи, иного отчуждения имущества до выполнения условий договора купли-продажи</a:t>
            </a:r>
            <a:endParaRPr lang="ru-RU" sz="1600" dirty="0" smtClean="0"/>
          </a:p>
          <a:p>
            <a:pPr>
              <a:lnSpc>
                <a:spcPct val="90000"/>
              </a:lnSpc>
            </a:pPr>
            <a:endParaRPr lang="ru-RU" sz="1600" dirty="0" smtClean="0">
              <a:latin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1026"/>
          <p:cNvSpPr>
            <a:spLocks noGrp="1"/>
          </p:cNvSpPr>
          <p:nvPr>
            <p:ph type="title"/>
          </p:nvPr>
        </p:nvSpPr>
        <p:spPr>
          <a:xfrm>
            <a:off x="285720" y="171450"/>
            <a:ext cx="8643998" cy="1185848"/>
          </a:xfrm>
        </p:spPr>
        <p:txBody>
          <a:bodyPr/>
          <a:lstStyle/>
          <a:p>
            <a:r>
              <a:rPr lang="ru-RU" sz="2000" b="1" dirty="0" smtClean="0">
                <a:latin typeface="Times New Roman" charset="0"/>
              </a:rPr>
              <a:t>Сельский клуб</a:t>
            </a:r>
            <a:r>
              <a:rPr lang="ru-RU" sz="1600" b="1" dirty="0" smtClean="0">
                <a:latin typeface="Times New Roman" charset="0"/>
              </a:rPr>
              <a:t/>
            </a:r>
            <a:br>
              <a:rPr lang="ru-RU" sz="1600" b="1" dirty="0" smtClean="0">
                <a:latin typeface="Times New Roman" charset="0"/>
              </a:rPr>
            </a:br>
            <a:r>
              <a:rPr lang="ru-RU" sz="1600" b="1" dirty="0" smtClean="0">
                <a:latin typeface="Times New Roman" charset="0"/>
              </a:rPr>
              <a:t>Адрес: Волковысский район, д. </a:t>
            </a:r>
            <a:r>
              <a:rPr lang="ru-RU" sz="1600" b="1" dirty="0" err="1" smtClean="0">
                <a:latin typeface="Times New Roman" charset="0"/>
              </a:rPr>
              <a:t>Богди</a:t>
            </a:r>
            <a:r>
              <a:rPr lang="ru-RU" sz="1600" b="1" dirty="0" smtClean="0">
                <a:latin typeface="Times New Roman" charset="0"/>
              </a:rPr>
              <a:t>, 49</a:t>
            </a:r>
            <a:br>
              <a:rPr lang="ru-RU" sz="1600" b="1" dirty="0" smtClean="0">
                <a:latin typeface="Times New Roman" charset="0"/>
              </a:rPr>
            </a:br>
            <a:r>
              <a:rPr lang="ru-RU" sz="1600" b="1" dirty="0" smtClean="0">
                <a:latin typeface="Times New Roman" charset="0"/>
                <a:cs typeface="Times New Roman" charset="0"/>
              </a:rPr>
              <a:t>Балансодержатель: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600" dirty="0" smtClean="0">
                <a:latin typeface="Times New Roman" charset="0"/>
              </a:rPr>
              <a:t>Отдел культуры Волковысского райисполкома</a:t>
            </a:r>
            <a:br>
              <a:rPr lang="ru-RU" sz="1600" dirty="0" smtClean="0">
                <a:latin typeface="Times New Roman" charset="0"/>
              </a:rPr>
            </a:br>
            <a:r>
              <a:rPr lang="ru-RU" sz="1600" dirty="0" smtClean="0">
                <a:latin typeface="Times New Roman" charset="0"/>
              </a:rPr>
              <a:t>г.Волковыск, ул. Дзержинского, 3, тел. 4 50 48</a:t>
            </a:r>
            <a:br>
              <a:rPr lang="ru-RU" sz="1600" dirty="0" smtClean="0">
                <a:latin typeface="Times New Roman" charset="0"/>
              </a:rPr>
            </a:br>
            <a:endParaRPr lang="ru-RU" sz="1600" dirty="0" smtClean="0">
              <a:latin typeface="Times New Roman" charset="0"/>
            </a:endParaRPr>
          </a:p>
        </p:txBody>
      </p:sp>
      <p:sp>
        <p:nvSpPr>
          <p:cNvPr id="9219" name="Rectangle 1028"/>
          <p:cNvSpPr>
            <a:spLocks noGrp="1"/>
          </p:cNvSpPr>
          <p:nvPr>
            <p:ph type="body" sz="half" idx="2"/>
          </p:nvPr>
        </p:nvSpPr>
        <p:spPr>
          <a:xfrm>
            <a:off x="4429124" y="1571612"/>
            <a:ext cx="4511676" cy="4786346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Сведения о капитальн</a:t>
            </a:r>
            <a:r>
              <a:rPr lang="ru-RU" sz="1600" b="1" dirty="0" smtClean="0">
                <a:latin typeface="Times New Roman" charset="0"/>
              </a:rPr>
              <a:t>ом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строени</a:t>
            </a:r>
            <a:r>
              <a:rPr lang="ru-RU" sz="1600" b="1" dirty="0" smtClean="0">
                <a:latin typeface="Times New Roman" charset="0"/>
              </a:rPr>
              <a:t>и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: 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Инвентарный номер: </a:t>
            </a:r>
            <a:r>
              <a:rPr lang="ru-RU" sz="1600" dirty="0" smtClean="0">
                <a:latin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Calibri" pitchFamily="34" charset="0"/>
              </a:rPr>
              <a:t>410/С-</a:t>
            </a:r>
            <a:r>
              <a:rPr lang="ru-RU" sz="1600" dirty="0" smtClean="0">
                <a:latin typeface="Times New Roman" charset="0"/>
              </a:rPr>
              <a:t>22484.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Общая площадь (кв.м.):  </a:t>
            </a:r>
            <a:r>
              <a:rPr lang="ru-RU" sz="1600" dirty="0" smtClean="0">
                <a:latin typeface="Times New Roman" charset="0"/>
              </a:rPr>
              <a:t>355,5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Назначение: </a:t>
            </a:r>
            <a:r>
              <a:rPr lang="ru-RU" sz="1600" dirty="0" smtClean="0">
                <a:latin typeface="Times New Roman" charset="0"/>
              </a:rPr>
              <a:t>специализированное культурно-просветительного и  зрелищного назначения. </a:t>
            </a:r>
            <a:r>
              <a:rPr lang="be-BY" sz="1600" dirty="0" smtClean="0">
                <a:latin typeface="Times New Roman" charset="0"/>
                <a:cs typeface="Times New Roman" charset="0"/>
              </a:rPr>
              <a:t>Год постройки: 19</a:t>
            </a:r>
            <a:r>
              <a:rPr lang="be-BY" sz="1600" dirty="0" smtClean="0">
                <a:latin typeface="Times New Roman" charset="0"/>
              </a:rPr>
              <a:t>72</a:t>
            </a:r>
            <a:endParaRPr lang="be-BY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be-BY" sz="1600" b="1" dirty="0" smtClean="0">
                <a:latin typeface="Times New Roman" charset="0"/>
                <a:cs typeface="Times New Roman" charset="0"/>
              </a:rPr>
              <a:t>Сведения о земельном</a:t>
            </a:r>
            <a:r>
              <a:rPr lang="be-BY" sz="1600" b="1" dirty="0" smtClean="0">
                <a:latin typeface="Times New Roman" charset="0"/>
              </a:rPr>
              <a:t> </a:t>
            </a:r>
            <a:r>
              <a:rPr lang="be-BY" sz="1600" b="1" dirty="0" smtClean="0">
                <a:latin typeface="Times New Roman" charset="0"/>
                <a:cs typeface="Times New Roman" charset="0"/>
              </a:rPr>
              <a:t>участке:</a:t>
            </a:r>
            <a:r>
              <a:rPr lang="be-BY" sz="1600" b="1" dirty="0" smtClean="0">
                <a:latin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Кадастровый номер:</a:t>
            </a:r>
            <a:r>
              <a:rPr lang="ru-RU" sz="1600" dirty="0" smtClean="0">
                <a:latin typeface="Times New Roman" charset="0"/>
              </a:rPr>
              <a:t> 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420882500601000039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Целевое назначение:</a:t>
            </a:r>
            <a:r>
              <a:rPr lang="ru-RU" sz="1600" dirty="0" smtClean="0">
                <a:latin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для</a:t>
            </a:r>
            <a:r>
              <a:rPr lang="ru-RU" sz="1600" dirty="0" smtClean="0">
                <a:latin typeface="Times New Roman" charset="0"/>
              </a:rPr>
              <a:t> р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азмещения</a:t>
            </a:r>
            <a:r>
              <a:rPr lang="ru-RU" sz="1600" dirty="0" smtClean="0">
                <a:latin typeface="Times New Roman" charset="0"/>
              </a:rPr>
              <a:t> объектов культурно-просветительного и   зрелищного назначения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Площадь земельного участка га: </a:t>
            </a:r>
            <a:r>
              <a:rPr lang="ru-RU" sz="1600" dirty="0" smtClean="0">
                <a:latin typeface="Times New Roman" charset="0"/>
              </a:rPr>
              <a:t>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0,</a:t>
            </a:r>
            <a:r>
              <a:rPr lang="ru-RU" sz="1600" dirty="0" smtClean="0">
                <a:latin typeface="Times New Roman" charset="0"/>
              </a:rPr>
              <a:t>0815</a:t>
            </a:r>
            <a:endParaRPr lang="ru-RU" sz="1600" dirty="0" smtClean="0">
              <a:latin typeface="Times New Roman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Способ вовлечения: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продажа</a:t>
            </a:r>
            <a:r>
              <a:rPr lang="ru-RU" sz="1600" dirty="0" smtClean="0">
                <a:latin typeface="Times New Roman" charset="0"/>
              </a:rPr>
              <a:t> на аукционе с установлением начальной цены продажи, равной одной базовой величине</a:t>
            </a:r>
          </a:p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ru-RU" sz="1600" b="1" dirty="0" smtClean="0">
                <a:latin typeface="Times New Roman" charset="0"/>
              </a:rPr>
              <a:t>Начальная цена продажи: </a:t>
            </a:r>
            <a:r>
              <a:rPr lang="ru-RU" sz="1600" b="1" dirty="0" smtClean="0">
                <a:latin typeface="Times New Roman" charset="0"/>
                <a:cs typeface="Times New Roman" charset="0"/>
              </a:rPr>
              <a:t> </a:t>
            </a:r>
            <a:r>
              <a:rPr lang="ru-RU" sz="1600" dirty="0" smtClean="0">
                <a:latin typeface="Times New Roman" charset="0"/>
              </a:rPr>
              <a:t>2 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базов</a:t>
            </a:r>
            <a:r>
              <a:rPr lang="ru-RU" sz="1600" dirty="0" smtClean="0">
                <a:latin typeface="Times New Roman" charset="0"/>
              </a:rPr>
              <a:t>ые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 величин</a:t>
            </a:r>
            <a:r>
              <a:rPr lang="ru-RU" sz="1600" dirty="0" smtClean="0">
                <a:latin typeface="Times New Roman" charset="0"/>
              </a:rPr>
              <a:t>ы</a:t>
            </a:r>
            <a:endParaRPr lang="ru-RU" sz="1600" dirty="0" smtClean="0">
              <a:latin typeface="Times New Roman" charset="0"/>
              <a:cs typeface="Times New Roman" charset="0"/>
            </a:endParaRPr>
          </a:p>
        </p:txBody>
      </p:sp>
      <p:pic>
        <p:nvPicPr>
          <p:cNvPr id="9220" name="Picture 1034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5720" y="1285860"/>
            <a:ext cx="4057080" cy="2643206"/>
          </a:xfrm>
          <a:noFill/>
        </p:spPr>
      </p:pic>
      <p:pic>
        <p:nvPicPr>
          <p:cNvPr id="9221" name="Picture 1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4071942"/>
            <a:ext cx="4000528" cy="2523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5720" y="714356"/>
            <a:ext cx="8643998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Условия продажи объекта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:</a:t>
            </a:r>
            <a:endParaRPr lang="ru-RU" sz="1600" dirty="0" smtClean="0">
              <a:latin typeface="Times New Roman" charset="0"/>
            </a:endParaRPr>
          </a:p>
          <a:p>
            <a:pPr algn="just">
              <a:lnSpc>
                <a:spcPct val="90000"/>
              </a:lnSpc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для негосударственных юридических лиц и ИП:   </a:t>
            </a:r>
          </a:p>
          <a:p>
            <a:pPr algn="just">
              <a:lnSpc>
                <a:spcPct val="90000"/>
              </a:lnSpc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      </a:t>
            </a:r>
            <a:r>
              <a:rPr lang="ru-RU" sz="1600" dirty="0" smtClean="0">
                <a:latin typeface="Times New Roman" charset="0"/>
                <a:cs typeface="Times New Roman" charset="0"/>
              </a:rPr>
              <a:t>вовлечение объектов в хозяйственный оборот в течение 3-х лет с даты заключения договора купли-продажи путем осуществления предпринимательской деятельности на приобретенных объектах в сфере производства, торговли или оказания услуг, начало осуществления предпринимательской деятельности – не позднее 3-х лет с даты заключения договора купли-продажи; </a:t>
            </a: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       создание на объектах не позднее 3-х лет с даты заключения договора купли-продажи не менее 1 рабочего места и сохранение его на срок не менее чем 3 года;</a:t>
            </a: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       запрещение покупателю продажи, иного отчуждения объектов до выполнения им условий договора купли-продажи;</a:t>
            </a:r>
          </a:p>
          <a:p>
            <a:pPr algn="just">
              <a:lnSpc>
                <a:spcPct val="90000"/>
              </a:lnSpc>
            </a:pPr>
            <a:endParaRPr lang="ru-RU" sz="1600" b="1" dirty="0" smtClean="0">
              <a:latin typeface="Times New Roman" charset="0"/>
              <a:cs typeface="Times New Roman" charset="0"/>
            </a:endParaRPr>
          </a:p>
          <a:p>
            <a:pPr algn="just">
              <a:lnSpc>
                <a:spcPct val="90000"/>
              </a:lnSpc>
            </a:pPr>
            <a:r>
              <a:rPr lang="ru-RU" sz="1600" b="1" dirty="0" smtClean="0">
                <a:latin typeface="Times New Roman" charset="0"/>
                <a:cs typeface="Times New Roman" charset="0"/>
              </a:rPr>
              <a:t>для физических лиц: </a:t>
            </a:r>
          </a:p>
          <a:p>
            <a:pPr algn="just">
              <a:lnSpc>
                <a:spcPct val="90000"/>
              </a:lnSpc>
            </a:pPr>
            <a:r>
              <a:rPr lang="ru-RU" sz="1600" dirty="0" smtClean="0">
                <a:latin typeface="Times New Roman" charset="0"/>
                <a:cs typeface="Times New Roman" charset="0"/>
              </a:rPr>
              <a:t>ввод в эксплуатацию приобретенного объекта как жилого помещения и (или) для ведения личного подсобного хозяйства и изменения его назначения в установленном порядке в срок не позднее 3-х лет с даты заключения договора купли-продажи;  эксплуатация объекта по назначению не менее 3-х лет с даты ввода в эксплуатацию; запрещение покупателю продажи, иного отчуждения имущества до выполнения условий договора купли-продажи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508000" y="571480"/>
            <a:ext cx="8128000" cy="6170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endParaRPr lang="ru-RU" sz="2000" b="1" dirty="0">
              <a:latin typeface="Times New Roman" charset="0"/>
            </a:endParaRPr>
          </a:p>
          <a:p>
            <a:r>
              <a:rPr lang="ru-RU" sz="2500" b="1" dirty="0">
                <a:latin typeface="Times New Roman" charset="0"/>
              </a:rPr>
              <a:t>Для получения более подробной информации обращаться к балансодержателям или </a:t>
            </a:r>
          </a:p>
          <a:p>
            <a:r>
              <a:rPr lang="ru-RU" sz="2500" b="1" dirty="0">
                <a:latin typeface="Times New Roman" charset="0"/>
              </a:rPr>
              <a:t>в сектор по управлению госимуществом </a:t>
            </a:r>
            <a:endParaRPr lang="ru-RU" sz="2500" b="1" dirty="0" smtClean="0">
              <a:latin typeface="Times New Roman" charset="0"/>
            </a:endParaRPr>
          </a:p>
          <a:p>
            <a:r>
              <a:rPr lang="ru-RU" sz="2500" b="1" dirty="0" smtClean="0">
                <a:latin typeface="Times New Roman" charset="0"/>
              </a:rPr>
              <a:t>управления </a:t>
            </a:r>
            <a:r>
              <a:rPr lang="ru-RU" sz="2500" b="1" dirty="0">
                <a:latin typeface="Times New Roman" charset="0"/>
              </a:rPr>
              <a:t>экономики, торговли и услуг </a:t>
            </a:r>
            <a:endParaRPr lang="ru-RU" sz="2500" b="1" dirty="0" smtClean="0">
              <a:latin typeface="Times New Roman" charset="0"/>
            </a:endParaRPr>
          </a:p>
          <a:p>
            <a:r>
              <a:rPr lang="ru-RU" sz="2500" b="1" dirty="0" smtClean="0">
                <a:latin typeface="Times New Roman" charset="0"/>
              </a:rPr>
              <a:t>Волковысского </a:t>
            </a:r>
            <a:r>
              <a:rPr lang="ru-RU" sz="2500" b="1" dirty="0">
                <a:latin typeface="Times New Roman" charset="0"/>
              </a:rPr>
              <a:t>райисполкома </a:t>
            </a:r>
            <a:endParaRPr lang="ru-RU" sz="2500" b="1" dirty="0" smtClean="0">
              <a:latin typeface="Times New Roman" charset="0"/>
            </a:endParaRPr>
          </a:p>
          <a:p>
            <a:r>
              <a:rPr lang="ru-RU" sz="2500" b="1" dirty="0" smtClean="0">
                <a:latin typeface="Times New Roman" charset="0"/>
              </a:rPr>
              <a:t>(</a:t>
            </a:r>
            <a:r>
              <a:rPr lang="ru-RU" sz="2500" b="1" dirty="0">
                <a:latin typeface="Times New Roman" charset="0"/>
              </a:rPr>
              <a:t>г.Волковыск, </a:t>
            </a:r>
            <a:r>
              <a:rPr lang="ru-RU" sz="2500" b="1" dirty="0" smtClean="0">
                <a:latin typeface="Times New Roman" charset="0"/>
              </a:rPr>
              <a:t>ул</a:t>
            </a:r>
            <a:r>
              <a:rPr lang="ru-RU" sz="2500" b="1" dirty="0">
                <a:latin typeface="Times New Roman" charset="0"/>
              </a:rPr>
              <a:t>. Дзержинского, 3, кабинет № 318), телефон: </a:t>
            </a:r>
            <a:r>
              <a:rPr lang="ru-RU" sz="2500" b="1" dirty="0">
                <a:latin typeface="Times New Roman" charset="0"/>
                <a:cs typeface="Times New Roman" charset="0"/>
              </a:rPr>
              <a:t>(801512) 4 50 25</a:t>
            </a:r>
            <a:endParaRPr lang="ru-RU" sz="2500" b="1" dirty="0">
              <a:latin typeface="Times New Roman" charset="0"/>
            </a:endParaRPr>
          </a:p>
          <a:p>
            <a:endParaRPr lang="ru-RU" sz="2500" b="1" dirty="0">
              <a:latin typeface="Times New Roman" charset="0"/>
            </a:endParaRPr>
          </a:p>
          <a:p>
            <a:r>
              <a:rPr lang="ru-RU" sz="2500" b="1" dirty="0">
                <a:latin typeface="Times New Roman" charset="0"/>
              </a:rPr>
              <a:t>Информация</a:t>
            </a:r>
            <a:r>
              <a:rPr lang="ru-RU" sz="2500" b="1" dirty="0">
                <a:latin typeface="Times New Roman" charset="0"/>
                <a:cs typeface="Times New Roman" charset="0"/>
              </a:rPr>
              <a:t> </a:t>
            </a:r>
            <a:r>
              <a:rPr lang="ru-RU" sz="2500" b="1" dirty="0">
                <a:latin typeface="Times New Roman" charset="0"/>
              </a:rPr>
              <a:t>о назначенных аукционах </a:t>
            </a:r>
            <a:r>
              <a:rPr lang="ru-RU" sz="2500" b="1" dirty="0">
                <a:latin typeface="Times New Roman" charset="0"/>
                <a:cs typeface="Times New Roman" charset="0"/>
              </a:rPr>
              <a:t>размеща</a:t>
            </a:r>
            <a:r>
              <a:rPr lang="ru-RU" sz="2500" b="1" dirty="0">
                <a:latin typeface="Times New Roman" charset="0"/>
              </a:rPr>
              <a:t>ется</a:t>
            </a:r>
            <a:r>
              <a:rPr lang="ru-RU" sz="2500" b="1" dirty="0">
                <a:latin typeface="Times New Roman" charset="0"/>
                <a:cs typeface="Times New Roman" charset="0"/>
              </a:rPr>
              <a:t> на </a:t>
            </a:r>
            <a:r>
              <a:rPr lang="ru-RU" sz="2500" b="1" dirty="0">
                <a:latin typeface="Times New Roman" charset="0"/>
              </a:rPr>
              <a:t>официальном сайте Волковысского районного исполнительного комитета в </a:t>
            </a:r>
            <a:r>
              <a:rPr lang="ru-RU" sz="2500" b="1" dirty="0" smtClean="0">
                <a:latin typeface="Times New Roman" charset="0"/>
              </a:rPr>
              <a:t>разделе</a:t>
            </a:r>
          </a:p>
          <a:p>
            <a:r>
              <a:rPr lang="ru-RU" sz="2500" b="1" dirty="0" smtClean="0">
                <a:latin typeface="Times New Roman" charset="0"/>
              </a:rPr>
              <a:t> </a:t>
            </a:r>
            <a:r>
              <a:rPr lang="ru-RU" sz="2500" b="1" dirty="0">
                <a:latin typeface="Times New Roman" charset="0"/>
              </a:rPr>
              <a:t>«Недвижимость.  Аукционы»</a:t>
            </a:r>
          </a:p>
          <a:p>
            <a:r>
              <a:rPr lang="ru-RU" sz="2500" b="1" dirty="0">
                <a:latin typeface="Times New Roman" charset="0"/>
              </a:rPr>
              <a:t> </a:t>
            </a:r>
            <a:r>
              <a:rPr lang="ru-RU" sz="2500" b="1" dirty="0">
                <a:latin typeface="Times New Roman" charset="0"/>
                <a:cs typeface="Times New Roman" charset="0"/>
                <a:hlinkClick r:id="rId3"/>
              </a:rPr>
              <a:t>http://volkovysk.grodno-region.by</a:t>
            </a:r>
            <a:endParaRPr lang="ru-RU" sz="2500" b="1" dirty="0">
              <a:latin typeface="Times New Roman" charset="0"/>
            </a:endParaRPr>
          </a:p>
          <a:p>
            <a:endParaRPr lang="ru-RU" sz="2500" b="1" dirty="0">
              <a:latin typeface="Times New Roman" charset="0"/>
            </a:endParaRPr>
          </a:p>
          <a:p>
            <a:pPr algn="l"/>
            <a:endParaRPr lang="ru-RU" sz="2500" b="1" dirty="0">
              <a:latin typeface="Times New Roman" charset="0"/>
              <a:cs typeface="Times New Roman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334473"/>
              </p:ext>
            </p:extLst>
          </p:nvPr>
        </p:nvGraphicFramePr>
        <p:xfrm>
          <a:off x="4000495" y="1000108"/>
          <a:ext cx="4929223" cy="557216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626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2962">
                  <a:extLst>
                    <a:ext uri="{9D8B030D-6E8A-4147-A177-3AD203B41FA5}">
                      <a16:colId xmlns:a16="http://schemas.microsoft.com/office/drawing/2014/main" xmlns="" val="4261658303"/>
                    </a:ext>
                  </a:extLst>
                </a:gridCol>
              </a:tblGrid>
              <a:tr h="2676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Росский</a:t>
                      </a:r>
                      <a:r>
                        <a:rPr lang="ru-RU" alt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с/с, </a:t>
                      </a:r>
                      <a:r>
                        <a:rPr lang="ru-RU" alt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г.п</a:t>
                      </a:r>
                      <a:r>
                        <a:rPr lang="ru-RU" alt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Россь, ул. Красноармейская, 39 </a:t>
                      </a:r>
                      <a:endParaRPr lang="ru-RU" alt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636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Балансодер-жатель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ГУ«Центр подготовки, повышения квалификации и переподготовки рабочих Волковысского районного исполнительного комитета», </a:t>
                      </a:r>
                    </a:p>
                    <a:p>
                      <a:pPr algn="l" eaLnBrk="1" hangingPunct="1"/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тел. 8(01512) 6 05 65</a:t>
                      </a:r>
                      <a:endParaRPr lang="ru-RU" alt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45306"/>
                  </a:ext>
                </a:extLst>
              </a:tr>
              <a:tr h="23487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капитальном строении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Инвентарный номер: 410/С</a:t>
                      </a:r>
                      <a:r>
                        <a:rPr lang="en-US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22694, 410/С</a:t>
                      </a:r>
                      <a:r>
                        <a:rPr lang="en-US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22695 Общая площадь (</a:t>
                      </a:r>
                      <a:r>
                        <a:rPr lang="ru-RU" alt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.):  1898,0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Назначение: специализированное для образования и воспитания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be-BY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Составные части: гараж, подвал,наружные  канализационные сети с накопительной емкостью, наружные водопроводные сети,  наружные тепловые сети, благоустройство территории</a:t>
                      </a:r>
                      <a:endParaRPr lang="ru-RU" altLang="ru-RU" sz="14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постройки: 1939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2949"/>
                  </a:ext>
                </a:extLst>
              </a:tr>
              <a:tr h="125677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земельном участке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номер: 420856200001001062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Целевое назначение: для размещения объектов образования и воспитания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земельного участка га: 1,2006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капитальных строений на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земельном участке: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013921"/>
                  </a:ext>
                </a:extLst>
              </a:tr>
              <a:tr h="53529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вовлечения: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на аукционе</a:t>
                      </a:r>
                      <a:endParaRPr lang="ru-RU" alt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9833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333375"/>
            <a:ext cx="8784975" cy="503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altLang="ru-RU" sz="2000" b="1" dirty="0" smtClean="0">
                <a:solidFill>
                  <a:schemeClr val="tx1"/>
                </a:solidFill>
                <a:latin typeface="Arial (Заголовки)"/>
                <a:cs typeface="Times New Roman" pitchFamily="18" charset="0"/>
              </a:rPr>
              <a:t>Здание учебного центра с гаражом</a:t>
            </a:r>
            <a:endParaRPr lang="ru-RU" altLang="ru-RU" sz="2000" b="1" dirty="0">
              <a:solidFill>
                <a:schemeClr val="tx1"/>
              </a:solidFill>
              <a:latin typeface="Arial (Заголовки)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354806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936355"/>
            <a:ext cx="3548062" cy="2300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3281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4632555"/>
              </p:ext>
            </p:extLst>
          </p:nvPr>
        </p:nvGraphicFramePr>
        <p:xfrm>
          <a:off x="4071934" y="928670"/>
          <a:ext cx="4857784" cy="57387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567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01047">
                  <a:extLst>
                    <a:ext uri="{9D8B030D-6E8A-4147-A177-3AD203B41FA5}">
                      <a16:colId xmlns:a16="http://schemas.microsoft.com/office/drawing/2014/main" xmlns="" val="4261658303"/>
                    </a:ext>
                  </a:extLst>
                </a:gridCol>
              </a:tblGrid>
              <a:tr h="528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Волковысский</a:t>
                      </a:r>
                      <a:r>
                        <a:rPr lang="ru-RU" altLang="ru-RU" sz="150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район, </a:t>
                      </a:r>
                      <a:r>
                        <a:rPr lang="ru-RU" altLang="ru-RU" sz="15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Гнезновский</a:t>
                      </a:r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с/с, д. Родники, 18А</a:t>
                      </a:r>
                      <a:endParaRPr lang="ru-RU" alt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86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Балансодержатель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Отдел культуры Волковысского райисполкома, тел. 8(01512) 4 50 48</a:t>
                      </a:r>
                      <a:endParaRPr lang="ru-RU" alt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45306"/>
                  </a:ext>
                </a:extLst>
              </a:tr>
              <a:tr h="20144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капитальном строении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Инвентарный номер: 410/С</a:t>
                      </a:r>
                      <a:r>
                        <a:rPr lang="en-US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22483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Общая площадь (</a:t>
                      </a:r>
                      <a:r>
                        <a:rPr lang="ru-RU" altLang="ru-RU" sz="15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.):  152,2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Назначение: специализированное культурно-просветительного и зрелищного назначения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Составные части: две холодных пристройки, сарай, уборная, тротуар, забор, электрокабель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постройки: 1936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2949"/>
                  </a:ext>
                </a:extLst>
              </a:tr>
              <a:tr h="21411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земельном участке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номер: 420882002401000107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Целевое назначение: для размещения объектов культурно-просветительного и зрелищного назначения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земельного участка га: 0,1822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капитальных строений на земельном участке: 3</a:t>
                      </a:r>
                      <a:endParaRPr lang="ru-RU" alt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013921"/>
                  </a:ext>
                </a:extLst>
              </a:tr>
              <a:tr h="3039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вовлечения: 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на аукционе</a:t>
                      </a:r>
                      <a:endParaRPr lang="ru-RU" altLang="ru-RU" sz="15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9833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333375"/>
            <a:ext cx="8784975" cy="503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altLang="ru-RU" sz="2000" b="1" dirty="0" smtClean="0">
                <a:solidFill>
                  <a:schemeClr val="tx1"/>
                </a:solidFill>
                <a:latin typeface="Arial (Заголовки)"/>
                <a:cs typeface="Times New Roman" pitchFamily="18" charset="0"/>
              </a:rPr>
              <a:t>Здание клуба-библиотеки</a:t>
            </a:r>
            <a:endParaRPr lang="ru-RU" altLang="ru-RU" sz="2000" b="1" dirty="0">
              <a:solidFill>
                <a:schemeClr val="tx1"/>
              </a:solidFill>
              <a:latin typeface="Arial (Заголовки)"/>
              <a:cs typeface="Times New Roman" pitchFamily="18" charset="0"/>
            </a:endParaRPr>
          </a:p>
        </p:txBody>
      </p:sp>
      <p:pic>
        <p:nvPicPr>
          <p:cNvPr id="7" name="Picture 2" descr="D:\Вовлечение в хоз оборот\объекты на 2019\Родники клуб\SAM_498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1132631"/>
            <a:ext cx="3744416" cy="2512393"/>
          </a:xfrm>
          <a:prstGeom prst="rect">
            <a:avLst/>
          </a:prstGeom>
          <a:noFill/>
        </p:spPr>
      </p:pic>
      <p:pic>
        <p:nvPicPr>
          <p:cNvPr id="10" name="Picture 3" descr="D:\Вовлечение в хоз оборот\объекты на 2019\Родники клуб\SAM_499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3789040"/>
            <a:ext cx="3744416" cy="25474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2224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7112409"/>
              </p:ext>
            </p:extLst>
          </p:nvPr>
        </p:nvGraphicFramePr>
        <p:xfrm>
          <a:off x="4071934" y="928671"/>
          <a:ext cx="4857784" cy="55721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4090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16880">
                  <a:extLst>
                    <a:ext uri="{9D8B030D-6E8A-4147-A177-3AD203B41FA5}">
                      <a16:colId xmlns:a16="http://schemas.microsoft.com/office/drawing/2014/main" xmlns="" val="4261658303"/>
                    </a:ext>
                  </a:extLst>
                </a:gridCol>
              </a:tblGrid>
              <a:tr h="47737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Волковысский район, </a:t>
                      </a:r>
                      <a:r>
                        <a:rPr lang="ru-RU" altLang="ru-RU" sz="15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Подоросский</a:t>
                      </a:r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с/с, </a:t>
                      </a:r>
                      <a:r>
                        <a:rPr lang="ru-RU" altLang="ru-RU" sz="15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</a:t>
                      </a:r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Подороск, </a:t>
                      </a:r>
                      <a:r>
                        <a:rPr lang="ru-RU" altLang="ru-RU" sz="15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ул.Брестская</a:t>
                      </a:r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21</a:t>
                      </a:r>
                      <a:endParaRPr lang="ru-RU" alt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26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Балансодержа-тель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отдел культуры Волковысского райисполкома, тел. 8(01512) 4 50 48</a:t>
                      </a:r>
                      <a:endParaRPr lang="ru-RU" alt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45306"/>
                  </a:ext>
                </a:extLst>
              </a:tr>
              <a:tr h="21284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капитальном строении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Инвентарный номер: 410/С</a:t>
                      </a:r>
                      <a:r>
                        <a:rPr lang="en-US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15646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Общая площадь (</a:t>
                      </a:r>
                      <a:r>
                        <a:rPr lang="ru-RU" altLang="ru-RU" sz="15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.):  245,2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Назначение: для размещения подразделений по чрезвычайным ситуациям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Составные части: две пристройки, навес, мощение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постройки: 1996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2949"/>
                  </a:ext>
                </a:extLst>
              </a:tr>
              <a:tr h="191241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земельном участке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номер: 420883705601000259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Целевое назначение: для размещения объектов иного назначения (для обслуживания и эксплуатации многофункционального здания)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земельного участка га: 0,1171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капитальных строений на земельном участке: 1</a:t>
                      </a:r>
                      <a:endParaRPr lang="ru-RU" alt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013921"/>
                  </a:ext>
                </a:extLst>
              </a:tr>
              <a:tr h="5269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вовлечения: 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на аукционе</a:t>
                      </a:r>
                      <a:endParaRPr lang="ru-RU" altLang="ru-RU" sz="15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9833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333375"/>
            <a:ext cx="8784975" cy="503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altLang="ru-RU" sz="2000" b="1" dirty="0" smtClean="0">
                <a:solidFill>
                  <a:schemeClr val="tx1"/>
                </a:solidFill>
                <a:latin typeface="Arial (Заголовки)"/>
                <a:cs typeface="Times New Roman" pitchFamily="18" charset="0"/>
              </a:rPr>
              <a:t>Здание нежилое (пожарная часть)</a:t>
            </a:r>
            <a:endParaRPr lang="ru-RU" altLang="ru-RU" sz="2000" b="1" dirty="0">
              <a:solidFill>
                <a:schemeClr val="tx1"/>
              </a:solidFill>
              <a:latin typeface="Arial (Заголовки)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09" y="3789040"/>
            <a:ext cx="3852592" cy="2618821"/>
          </a:xfrm>
          <a:prstGeom prst="rect">
            <a:avLst/>
          </a:prstGeom>
          <a:noFill/>
        </p:spPr>
      </p:pic>
      <p:pic>
        <p:nvPicPr>
          <p:cNvPr id="9" name="Picture 4" descr="D:\Вовлечение в хоз оборот\Фото объектов 2017\Пожарный пост Подороск\SAM_277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708" y="1196752"/>
            <a:ext cx="3852592" cy="23734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845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2476824"/>
              </p:ext>
            </p:extLst>
          </p:nvPr>
        </p:nvGraphicFramePr>
        <p:xfrm>
          <a:off x="3995936" y="980729"/>
          <a:ext cx="4862344" cy="5591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37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48613">
                  <a:extLst>
                    <a:ext uri="{9D8B030D-6E8A-4147-A177-3AD203B41FA5}">
                      <a16:colId xmlns:a16="http://schemas.microsoft.com/office/drawing/2014/main" xmlns="" val="4261658303"/>
                    </a:ext>
                  </a:extLst>
                </a:gridCol>
              </a:tblGrid>
              <a:tr h="5422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Волковысский район, д. </a:t>
                      </a:r>
                      <a:r>
                        <a:rPr lang="ru-RU" alt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М.Лапеница</a:t>
                      </a:r>
                      <a:r>
                        <a:rPr lang="ru-RU" alt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ru-RU" altLang="ru-RU" sz="14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ул.Кутузова</a:t>
                      </a:r>
                      <a:r>
                        <a:rPr lang="ru-RU" alt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2А</a:t>
                      </a:r>
                      <a:endParaRPr lang="ru-RU" alt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12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Балансодержа-тель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Отдел культуры Волковысского райисполкома, тел. 8(01512) 4 50 48</a:t>
                      </a:r>
                      <a:endParaRPr lang="ru-RU" alt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45306"/>
                  </a:ext>
                </a:extLst>
              </a:tr>
              <a:tr h="18199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капитальном строении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Инвентарный номер: 410/С</a:t>
                      </a:r>
                      <a:r>
                        <a:rPr lang="en-US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23341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Общая площадь (</a:t>
                      </a:r>
                      <a:r>
                        <a:rPr lang="ru-RU" alt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.):  121,8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Назначение: специализированное культурно-просветительного и зрелищного назначения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Составные части: пристройка, сарай, 2 дорожки, воздушная линия электропередач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постройки: 1958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2949"/>
                  </a:ext>
                </a:extLst>
              </a:tr>
              <a:tr h="220489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земельном участке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номер: 420880908601000102,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420880908601000104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Целевое назначение: для размещения объектов культурно-просветительного и зрелищного назначения, для обслуживания и эксплуатации хозяйственного строения сельского клуба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земельного участка га: 0,0952, 0,0054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капитальных строений на 2 земельных участках: 2</a:t>
                      </a:r>
                      <a:endParaRPr lang="ru-RU" alt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013921"/>
                  </a:ext>
                </a:extLst>
              </a:tr>
              <a:tr h="5122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вовлечения: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на аукционе</a:t>
                      </a:r>
                      <a:endParaRPr lang="ru-RU" alt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9833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333375"/>
            <a:ext cx="8784975" cy="503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altLang="ru-RU" sz="2000" b="1" dirty="0" smtClean="0">
                <a:solidFill>
                  <a:schemeClr val="tx1"/>
                </a:solidFill>
                <a:latin typeface="Arial (Заголовки)"/>
                <a:cs typeface="Times New Roman" pitchFamily="18" charset="0"/>
              </a:rPr>
              <a:t>Здание сельского клуба</a:t>
            </a:r>
            <a:endParaRPr lang="ru-RU" altLang="ru-RU" sz="2000" b="1" dirty="0">
              <a:solidFill>
                <a:schemeClr val="tx1"/>
              </a:solidFill>
              <a:latin typeface="Arial (Заголовки)"/>
              <a:cs typeface="Times New Roman" pitchFamily="18" charset="0"/>
            </a:endParaRPr>
          </a:p>
        </p:txBody>
      </p:sp>
      <p:pic>
        <p:nvPicPr>
          <p:cNvPr id="8" name="Picture 2" descr="D:\Вовлечение в хоз оборот\объекты на 2019\М.Дапеница клуб\SAM_49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841" y="1116608"/>
            <a:ext cx="3714750" cy="2592387"/>
          </a:xfrm>
          <a:prstGeom prst="rect">
            <a:avLst/>
          </a:prstGeom>
          <a:noFill/>
        </p:spPr>
      </p:pic>
      <p:pic>
        <p:nvPicPr>
          <p:cNvPr id="9" name="Picture 3" descr="D:\Вовлечение в хоз оборот\объекты на 2019\М.Дапеница клуб\SAM_5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4" y="3925019"/>
            <a:ext cx="3752850" cy="26003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9427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3587657"/>
              </p:ext>
            </p:extLst>
          </p:nvPr>
        </p:nvGraphicFramePr>
        <p:xfrm>
          <a:off x="3929058" y="928670"/>
          <a:ext cx="4929222" cy="550072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73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01881">
                  <a:extLst>
                    <a:ext uri="{9D8B030D-6E8A-4147-A177-3AD203B41FA5}">
                      <a16:colId xmlns:a16="http://schemas.microsoft.com/office/drawing/2014/main" xmlns="" val="4261658303"/>
                    </a:ext>
                  </a:extLst>
                </a:gridCol>
              </a:tblGrid>
              <a:tr h="590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Волковысский район, </a:t>
                      </a:r>
                      <a:r>
                        <a:rPr lang="ru-RU" altLang="ru-RU" sz="15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Волповский</a:t>
                      </a:r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 с/с, </a:t>
                      </a:r>
                      <a:r>
                        <a:rPr lang="ru-RU" altLang="ru-RU" sz="15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аг</a:t>
                      </a:r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. Волпа, </a:t>
                      </a:r>
                      <a:r>
                        <a:rPr lang="ru-RU" altLang="ru-RU" sz="150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ул.Центральная</a:t>
                      </a:r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, 20Б </a:t>
                      </a:r>
                      <a:endParaRPr lang="ru-RU" alt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835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Балансодержа-тель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500" dirty="0" smtClean="0">
                          <a:latin typeface="Times New Roman" pitchFamily="18" charset="0"/>
                        </a:rPr>
                        <a:t>Производственное коммунальное унитарное предприятие «</a:t>
                      </a:r>
                      <a:r>
                        <a:rPr lang="ru-RU" altLang="ru-RU" sz="1500" dirty="0" err="1" smtClean="0">
                          <a:latin typeface="Times New Roman" pitchFamily="18" charset="0"/>
                        </a:rPr>
                        <a:t>Волковысское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 коммунальное хозяйство», тел. 8(01512) 2 06 01, 2 06 13</a:t>
                      </a:r>
                      <a:endParaRPr lang="ru-RU" alt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45306"/>
                  </a:ext>
                </a:extLst>
              </a:tr>
              <a:tr h="16532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капитальном строении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Инвентарный номер: </a:t>
                      </a:r>
                      <a:r>
                        <a:rPr lang="ru-RU" alt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410/С-31187</a:t>
                      </a:r>
                      <a:endParaRPr lang="ru-RU" altLang="ru-RU" sz="150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Общая площадь (</a:t>
                      </a:r>
                      <a:r>
                        <a:rPr lang="ru-RU" altLang="ru-RU" sz="15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.):  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91,4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Назначение: 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специализированное для бытового обслуживания населения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постройки: 1967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2949"/>
                  </a:ext>
                </a:extLst>
              </a:tr>
              <a:tr h="1594348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земельном участке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номер: 420881301101000348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Целевое </a:t>
                      </a:r>
                      <a:r>
                        <a:rPr lang="ru-RU" altLang="ru-RU" sz="15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назначение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: для обслуживания здания комплексно-приемного пункта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земельного участка га: 0,0207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капитальных строений на земельном участке: 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013921"/>
                  </a:ext>
                </a:extLst>
              </a:tr>
              <a:tr h="6790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вовлечения: 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на аукционе</a:t>
                      </a:r>
                      <a:endParaRPr lang="ru-RU" altLang="ru-RU" sz="15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9833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333375"/>
            <a:ext cx="8784975" cy="503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altLang="ru-RU" sz="2000" b="1" dirty="0" smtClean="0">
                <a:solidFill>
                  <a:schemeClr val="tx1"/>
                </a:solidFill>
                <a:latin typeface="Arial (Заголовки)"/>
              </a:rPr>
              <a:t>Здание комплексно-приемного пункта</a:t>
            </a:r>
            <a:endParaRPr lang="ru-RU" altLang="ru-RU" sz="2000" b="1" dirty="0">
              <a:solidFill>
                <a:schemeClr val="tx1"/>
              </a:solidFill>
              <a:latin typeface="Arial (Заголовки)"/>
              <a:cs typeface="Times New Roman" pitchFamily="18" charset="0"/>
            </a:endParaRPr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t="4788" r="17519" b="8337"/>
          <a:stretch>
            <a:fillRect/>
          </a:stretch>
        </p:blipFill>
        <p:spPr bwMode="auto">
          <a:xfrm>
            <a:off x="120204" y="1163984"/>
            <a:ext cx="3729109" cy="248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4" t="4683" r="17619" b="8817"/>
          <a:stretch>
            <a:fillRect/>
          </a:stretch>
        </p:blipFill>
        <p:spPr bwMode="auto">
          <a:xfrm>
            <a:off x="107504" y="3875251"/>
            <a:ext cx="3742529" cy="243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97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0338365"/>
              </p:ext>
            </p:extLst>
          </p:nvPr>
        </p:nvGraphicFramePr>
        <p:xfrm>
          <a:off x="3929058" y="928670"/>
          <a:ext cx="5000660" cy="523159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330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67613">
                  <a:extLst>
                    <a:ext uri="{9D8B030D-6E8A-4147-A177-3AD203B41FA5}">
                      <a16:colId xmlns:a16="http://schemas.microsoft.com/office/drawing/2014/main" xmlns="" val="4261658303"/>
                    </a:ext>
                  </a:extLst>
                </a:gridCol>
              </a:tblGrid>
              <a:tr h="2989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г. Волковыск,  ул. Медведева, 99А</a:t>
                      </a:r>
                      <a:r>
                        <a:rPr lang="ru-RU" altLang="ru-RU" sz="15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altLang="ru-RU" sz="15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399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Балансодержа-тель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500" dirty="0" smtClean="0">
                          <a:latin typeface="Times New Roman" pitchFamily="18" charset="0"/>
                        </a:rPr>
                        <a:t>Производственное коммунальное унитарное предприятие «</a:t>
                      </a:r>
                      <a:r>
                        <a:rPr lang="ru-RU" altLang="ru-RU" sz="1500" dirty="0" err="1" smtClean="0">
                          <a:latin typeface="Times New Roman" pitchFamily="18" charset="0"/>
                        </a:rPr>
                        <a:t>Волковысское</a:t>
                      </a:r>
                      <a:r>
                        <a:rPr lang="ru-RU" altLang="ru-RU" sz="1500" dirty="0" smtClean="0">
                          <a:latin typeface="Times New Roman" pitchFamily="18" charset="0"/>
                        </a:rPr>
                        <a:t> коммунальное хозяйство», </a:t>
                      </a:r>
                    </a:p>
                    <a:p>
                      <a:pPr algn="l" eaLnBrk="1" hangingPunct="1"/>
                      <a:r>
                        <a:rPr lang="ru-RU" altLang="ru-RU" sz="1500" dirty="0" smtClean="0">
                          <a:latin typeface="Times New Roman" pitchFamily="18" charset="0"/>
                        </a:rPr>
                        <a:t>тел. 8(01512) 2 06 01, 2 06 13</a:t>
                      </a:r>
                      <a:endParaRPr lang="ru-RU" alt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45306"/>
                  </a:ext>
                </a:extLst>
              </a:tr>
              <a:tr h="15899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капитальном строении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Инвентарный номер: 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№410/С-22567</a:t>
                      </a:r>
                      <a:endParaRPr lang="ru-RU" altLang="ru-RU" sz="15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Общая площадь (</a:t>
                      </a:r>
                      <a:r>
                        <a:rPr lang="ru-RU" altLang="ru-RU" sz="15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.):  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89,7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Назначение: 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здание нежилое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Составные части: сарай</a:t>
                      </a:r>
                      <a:endParaRPr lang="ru-RU" altLang="ru-RU" sz="15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постройки: </a:t>
                      </a:r>
                      <a:r>
                        <a:rPr lang="ru-RU" altLang="ru-RU" sz="15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1987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2949"/>
                  </a:ext>
                </a:extLst>
              </a:tr>
              <a:tr h="17046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земельном участке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номер: 420850100001007772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Целевое назначение: земельный участок для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размещения объектов неустановленного назначения.</a:t>
                      </a:r>
                    </a:p>
                    <a:p>
                      <a:pPr eaLnBrk="1" hangingPunct="1">
                        <a:buFont typeface="Arial" pitchFamily="34" charset="0"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земельного участка га: 0,0495 га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капитальных строений на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dirty="0" smtClean="0">
                          <a:latin typeface="Times New Roman" pitchFamily="18" charset="0"/>
                          <a:cs typeface="Times New Roman" pitchFamily="18" charset="0"/>
                        </a:rPr>
                        <a:t>земельном участке: 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013921"/>
                  </a:ext>
                </a:extLst>
              </a:tr>
              <a:tr h="597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вовлечения: </a:t>
                      </a:r>
                      <a:endParaRPr lang="ru-RU" sz="15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5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на аукционе</a:t>
                      </a:r>
                      <a:endParaRPr lang="ru-RU" altLang="ru-RU" sz="15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9833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333375"/>
            <a:ext cx="8784975" cy="503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altLang="ru-RU" sz="2000" b="1" dirty="0">
                <a:solidFill>
                  <a:schemeClr val="tx1"/>
                </a:solidFill>
                <a:latin typeface="Arial (Заголовки)"/>
                <a:cs typeface="Times New Roman" pitchFamily="18" charset="0"/>
              </a:rPr>
              <a:t>Здание</a:t>
            </a:r>
            <a:r>
              <a:rPr lang="ru-RU" altLang="ru-RU" sz="2000" b="1" dirty="0">
                <a:solidFill>
                  <a:schemeClr val="tx1"/>
                </a:solidFill>
                <a:latin typeface="Arial (Заголовки)"/>
              </a:rPr>
              <a:t> нежилое</a:t>
            </a:r>
            <a:endParaRPr lang="ru-RU" sz="2000" b="1" dirty="0">
              <a:solidFill>
                <a:schemeClr val="tx1"/>
              </a:solidFill>
              <a:latin typeface="Arial (Заголовки)"/>
              <a:cs typeface="Times New Roman" pitchFamily="18" charset="0"/>
            </a:endParaRPr>
          </a:p>
        </p:txBody>
      </p:sp>
      <p:pic>
        <p:nvPicPr>
          <p:cNvPr id="7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20" t="4132" r="17365" b="8495"/>
          <a:stretch>
            <a:fillRect/>
          </a:stretch>
        </p:blipFill>
        <p:spPr bwMode="auto">
          <a:xfrm>
            <a:off x="328613" y="1052736"/>
            <a:ext cx="3484562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t="4408" r="17674" b="8218"/>
          <a:stretch>
            <a:fillRect/>
          </a:stretch>
        </p:blipFill>
        <p:spPr bwMode="auto">
          <a:xfrm>
            <a:off x="365125" y="3746277"/>
            <a:ext cx="341312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098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8972959"/>
              </p:ext>
            </p:extLst>
          </p:nvPr>
        </p:nvGraphicFramePr>
        <p:xfrm>
          <a:off x="3995936" y="1052736"/>
          <a:ext cx="4933782" cy="54610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2325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10524">
                  <a:extLst>
                    <a:ext uri="{9D8B030D-6E8A-4147-A177-3AD203B41FA5}">
                      <a16:colId xmlns:a16="http://schemas.microsoft.com/office/drawing/2014/main" xmlns="" val="4261658303"/>
                    </a:ext>
                  </a:extLst>
                </a:gridCol>
              </a:tblGrid>
              <a:tr h="4128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Адрес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1" hangingPunct="1"/>
                      <a:r>
                        <a:rPr lang="ru-RU" altLang="ru-RU" sz="14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</a:rPr>
                        <a:t>г. Волковыск, ул. Матросова, 6, 6/1, 6/2</a:t>
                      </a:r>
                      <a:endParaRPr lang="ru-RU" altLang="ru-RU" sz="14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880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Балансодержа-тель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eaLnBrk="1" hangingPunct="1"/>
                      <a:r>
                        <a:rPr lang="ru-RU" altLang="ru-RU" sz="1400" dirty="0" smtClean="0">
                          <a:latin typeface="Times New Roman" pitchFamily="18" charset="0"/>
                        </a:rPr>
                        <a:t>Производственное коммунальное унитарное предприятие «</a:t>
                      </a:r>
                      <a:r>
                        <a:rPr lang="ru-RU" altLang="ru-RU" sz="1400" dirty="0" err="1" smtClean="0">
                          <a:latin typeface="Times New Roman" pitchFamily="18" charset="0"/>
                        </a:rPr>
                        <a:t>Волковысское</a:t>
                      </a:r>
                      <a:r>
                        <a:rPr lang="ru-RU" altLang="ru-RU" sz="1400" dirty="0" smtClean="0">
                          <a:latin typeface="Times New Roman" pitchFamily="18" charset="0"/>
                        </a:rPr>
                        <a:t> коммунальное хозяйство», тел. 8(01512) 2 06 01, 2 06 13</a:t>
                      </a:r>
                      <a:endParaRPr lang="ru-RU" alt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4045306"/>
                  </a:ext>
                </a:extLst>
              </a:tr>
              <a:tr h="2589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капитальном строении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Инвентарный номер: </a:t>
                      </a:r>
                      <a:r>
                        <a:rPr lang="ru-RU" alt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№410/С-15472, №410/С-15474, №410/С-15475</a:t>
                      </a:r>
                      <a:endParaRPr lang="ru-RU" alt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Общая площадь (</a:t>
                      </a:r>
                      <a:r>
                        <a:rPr lang="ru-RU" alt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кв.м</a:t>
                      </a: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.):  </a:t>
                      </a:r>
                      <a:r>
                        <a:rPr lang="ru-RU" alt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521,4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Назначение:</a:t>
                      </a:r>
                      <a:r>
                        <a:rPr lang="ru-RU" alt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административно-хозяйственное, нежилое</a:t>
                      </a: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Составные части: административное здание, гараж с пристройкой, эстакада для мойки машин, уборная,</a:t>
                      </a:r>
                      <a:r>
                        <a:rPr lang="ru-RU" altLang="ru-RU" sz="14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дворовое покрытие, колодец, забор, ворота</a:t>
                      </a:r>
                      <a:endParaRPr lang="ru-RU" altLang="ru-RU" sz="1400" dirty="0" smtClean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be-BY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Год постройки: </a:t>
                      </a:r>
                      <a:r>
                        <a:rPr lang="ru-RU" alt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1983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48082949"/>
                  </a:ext>
                </a:extLst>
              </a:tr>
              <a:tr h="12803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Сведения о земельном участке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Кадастровый номер: 420850100001005792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Целевое назначение: </a:t>
                      </a:r>
                      <a:r>
                        <a:rPr lang="ru-RU" altLang="ru-RU" sz="14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для эксплуатации и обслуживания производственной базы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Площадь земельного участка га: 0,6569 </a:t>
                      </a:r>
                    </a:p>
                    <a:p>
                      <a:pPr eaLnBrk="1" hangingPunct="1">
                        <a:lnSpc>
                          <a:spcPct val="90000"/>
                        </a:lnSpc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Количество капитальных строений на земельном участке: 2</a:t>
                      </a:r>
                      <a:endParaRPr lang="ru-RU" alt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25013921"/>
                  </a:ext>
                </a:extLst>
              </a:tr>
              <a:tr h="4688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b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Способ вовлечения: 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38046" marR="3804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ru-RU" altLang="ru-RU" sz="1400" kern="12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Продажа на аукционе</a:t>
                      </a:r>
                      <a:endParaRPr lang="ru-RU" altLang="ru-RU" sz="1400" kern="1200" dirty="0" smtClean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55398334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251520" y="333375"/>
            <a:ext cx="8784975" cy="50323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ru-RU" altLang="ru-RU" sz="2000" b="1" dirty="0" smtClean="0">
                <a:solidFill>
                  <a:schemeClr val="tx1"/>
                </a:solidFill>
                <a:latin typeface="Arial (Заголовки)"/>
                <a:cs typeface="Times New Roman" pitchFamily="18" charset="0"/>
              </a:rPr>
              <a:t>Здание нежилое с гаражом и эстакадой</a:t>
            </a:r>
            <a:endParaRPr lang="ru-RU" altLang="ru-RU" sz="2000" b="1" dirty="0">
              <a:solidFill>
                <a:schemeClr val="tx1"/>
              </a:solidFill>
              <a:latin typeface="Arial (Заголовки)"/>
              <a:cs typeface="Times New Roman" pitchFamily="18" charset="0"/>
            </a:endParaRPr>
          </a:p>
        </p:txBody>
      </p:sp>
      <p:pic>
        <p:nvPicPr>
          <p:cNvPr id="8" name="Рисунок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5" t="4684" r="17828" b="8769"/>
          <a:stretch>
            <a:fillRect/>
          </a:stretch>
        </p:blipFill>
        <p:spPr bwMode="auto">
          <a:xfrm>
            <a:off x="107504" y="1435348"/>
            <a:ext cx="3672408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9" t="4959" r="18140" b="7944"/>
          <a:stretch>
            <a:fillRect/>
          </a:stretch>
        </p:blipFill>
        <p:spPr bwMode="auto">
          <a:xfrm>
            <a:off x="107504" y="4000772"/>
            <a:ext cx="3672408" cy="2452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176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4678</TotalTime>
  <Words>3236</Words>
  <Application>Microsoft Office PowerPoint</Application>
  <PresentationFormat>Экран (4:3)</PresentationFormat>
  <Paragraphs>406</Paragraphs>
  <Slides>29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Котельная с принадлежностями  Адрес: Волковысский район, д. Дулевцы, ул. Садовая, 16А  Балансодержатель: КУП «Волковысское коммунальное хозяйство», тел. 8(01512) 2 06 01, 2 06 13</vt:lpstr>
      <vt:lpstr>Изолированное помещение водолечебницы  Адрес: Волковысский район, д. Теолин,  ул. Молодежная, дом 5/2   Балансодержатель: КУП «Волковысское коммунальное хозяйство», тел. 8(01512) 2 06 01, 2 06 13</vt:lpstr>
      <vt:lpstr>Сельский дом культуры с принадлежностями  Адрес: Волковысский район, д. Мочулино, ул.Советская, дом 7  Балансодержатель: Отдел культуры Волковысского райисполкома,  тел. 8(01512) 4 50 48</vt:lpstr>
      <vt:lpstr>Изолированное помещение фельдшерско-акушерского пункта Адрес: Волковысский район, д. Новые Хатьковцы,  ул. Шоссейная, дом 23-2  Балансодержатель: Учреждение здравоохранения «Волковысская центральная районная больница», тел. 8(01512)  6 77 04</vt:lpstr>
      <vt:lpstr> Фельдшерско-акушерский пункт с принадлежностями Адрес: Волковысский район, д. Вехотница, 47  Балансодержатель: Учреждение здравоохранения «Волковысская центральная районная больница», тел. 8(01512) 6 77 04 </vt:lpstr>
      <vt:lpstr>Поликлиника с принадлежностями Адрес: Волковысский район, г.п. Красносельский, ул.Победы, дом 38А  Балансодержатель: Учреждение здравоохранения «Волковысская центральная районная больница», тел. 8(01512) 6 77 04</vt:lpstr>
      <vt:lpstr>Школа с принадлежностями Адрес:  Волковысский район, д.Малая Лапеница, ул. Школьная, д 1 Балансодержатель: Управление образования Волковысского райисполкома, тел. 8(01512) 4 13 35, 4 53 83</vt:lpstr>
      <vt:lpstr>Презентация PowerPoint</vt:lpstr>
      <vt:lpstr>Комплекс объектов цеха по производству красного кирпича  Адрес:  г. Волковыск, ул. Осипенко, 21   Балансодержатель: КУП «Волковысское коммунальное хозяйство»,  г.Волковыск, ул. К.Маркса, 7А, тел. 8(01512) 2 06 01, 2 06 13</vt:lpstr>
      <vt:lpstr>Презентация PowerPoint</vt:lpstr>
      <vt:lpstr>Изолированное помещение фельдшерско-акушерского пункта Адрес: Волковысский район, д. Красный Груд, 12а  Балансодержатель: Учреждение здравоохранения «Волковысская центральная районная больница», г.Волковыск, ул.Социалистическая, 64, тел. 8(0152) 6 77 04</vt:lpstr>
      <vt:lpstr>Презентация PowerPoint</vt:lpstr>
      <vt:lpstr>Сельский клуб Адрес: Волковысский район, д.Конюхи, ул.Центральная, 94  Балансодержатель: Отдел культуры Волковысского райисполкома,  г.Волковыск, ул. Дзержинского, 3, тел. 4 50 48 </vt:lpstr>
      <vt:lpstr>Презентация PowerPoint</vt:lpstr>
      <vt:lpstr>Сельский клуб Адрес: Волковысский район, д. Богди, 49 Балансодержатель: Отдел культуры Волковысского райисполкома г.Волковыск, ул. Дзержинского, 3, тел. 4 50 48 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12</cp:lastModifiedBy>
  <cp:revision>263</cp:revision>
  <cp:lastPrinted>2018-12-10T14:28:48Z</cp:lastPrinted>
  <dcterms:created xsi:type="dcterms:W3CDTF">2015-02-10T13:23:47Z</dcterms:created>
  <dcterms:modified xsi:type="dcterms:W3CDTF">2019-02-25T10:51:38Z</dcterms:modified>
</cp:coreProperties>
</file>